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6"/>
  </p:notesMasterIdLst>
  <p:sldIdLst>
    <p:sldId id="326" r:id="rId2"/>
    <p:sldId id="400" r:id="rId3"/>
    <p:sldId id="389" r:id="rId4"/>
    <p:sldId id="380" r:id="rId5"/>
    <p:sldId id="387" r:id="rId6"/>
    <p:sldId id="398" r:id="rId7"/>
    <p:sldId id="394" r:id="rId8"/>
    <p:sldId id="378" r:id="rId9"/>
    <p:sldId id="377" r:id="rId10"/>
    <p:sldId id="376" r:id="rId11"/>
    <p:sldId id="369" r:id="rId12"/>
    <p:sldId id="395" r:id="rId13"/>
    <p:sldId id="393" r:id="rId14"/>
    <p:sldId id="392" r:id="rId15"/>
    <p:sldId id="386" r:id="rId16"/>
    <p:sldId id="388" r:id="rId17"/>
    <p:sldId id="372" r:id="rId18"/>
    <p:sldId id="367" r:id="rId19"/>
    <p:sldId id="374" r:id="rId20"/>
    <p:sldId id="375" r:id="rId21"/>
    <p:sldId id="361" r:id="rId22"/>
    <p:sldId id="379" r:id="rId23"/>
    <p:sldId id="382" r:id="rId24"/>
    <p:sldId id="365" r:id="rId25"/>
    <p:sldId id="370" r:id="rId26"/>
    <p:sldId id="384" r:id="rId27"/>
    <p:sldId id="362" r:id="rId28"/>
    <p:sldId id="353" r:id="rId29"/>
    <p:sldId id="345" r:id="rId30"/>
    <p:sldId id="339" r:id="rId31"/>
    <p:sldId id="341" r:id="rId32"/>
    <p:sldId id="314" r:id="rId33"/>
    <p:sldId id="257" r:id="rId34"/>
    <p:sldId id="307" r:id="rId35"/>
    <p:sldId id="298" r:id="rId36"/>
    <p:sldId id="327" r:id="rId37"/>
    <p:sldId id="261" r:id="rId38"/>
    <p:sldId id="349" r:id="rId39"/>
    <p:sldId id="391" r:id="rId40"/>
    <p:sldId id="330" r:id="rId41"/>
    <p:sldId id="396" r:id="rId42"/>
    <p:sldId id="381" r:id="rId43"/>
    <p:sldId id="359" r:id="rId44"/>
    <p:sldId id="383" r:id="rId45"/>
    <p:sldId id="268" r:id="rId46"/>
    <p:sldId id="390" r:id="rId47"/>
    <p:sldId id="354" r:id="rId48"/>
    <p:sldId id="347" r:id="rId49"/>
    <p:sldId id="397" r:id="rId50"/>
    <p:sldId id="274" r:id="rId51"/>
    <p:sldId id="399" r:id="rId52"/>
    <p:sldId id="348" r:id="rId53"/>
    <p:sldId id="373" r:id="rId54"/>
    <p:sldId id="275" r:id="rId55"/>
  </p:sldIdLst>
  <p:sldSz cx="6858000" cy="9144000" type="letter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ittainy Banwart" initials="BB" lastIdx="1" clrIdx="0">
    <p:extLst>
      <p:ext uri="{19B8F6BF-5375-455C-9EA6-DF929625EA0E}">
        <p15:presenceInfo xmlns:p15="http://schemas.microsoft.com/office/powerpoint/2012/main" userId="S-1-5-21-4099577485-2811652070-4290519288-111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44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22" autoAdjust="0"/>
    <p:restoredTop sz="94660"/>
  </p:normalViewPr>
  <p:slideViewPr>
    <p:cSldViewPr snapToGrid="0">
      <p:cViewPr>
        <p:scale>
          <a:sx n="90" d="100"/>
          <a:sy n="90" d="100"/>
        </p:scale>
        <p:origin x="1308" y="-1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ommentAuthors" Target="commentAuthors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0"/>
            <a:ext cx="2971800" cy="466435"/>
          </a:xfrm>
          <a:prstGeom prst="rect">
            <a:avLst/>
          </a:prstGeom>
        </p:spPr>
        <p:txBody>
          <a:bodyPr vert="horz" lIns="93770" tIns="46886" rIns="93770" bIns="4688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30" y="20"/>
            <a:ext cx="2971800" cy="466435"/>
          </a:xfrm>
          <a:prstGeom prst="rect">
            <a:avLst/>
          </a:prstGeom>
        </p:spPr>
        <p:txBody>
          <a:bodyPr vert="horz" lIns="93770" tIns="46886" rIns="93770" bIns="46886" rtlCol="0"/>
          <a:lstStyle>
            <a:lvl1pPr algn="r">
              <a:defRPr sz="1200"/>
            </a:lvl1pPr>
          </a:lstStyle>
          <a:p>
            <a:fld id="{9B596834-A322-46E7-B679-3F634FEB979C}" type="datetimeFigureOut">
              <a:rPr lang="en-US" smtClean="0"/>
              <a:t>8/26/2019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52663" y="1162050"/>
            <a:ext cx="2352675" cy="3138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770" tIns="46886" rIns="93770" bIns="4688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2" y="4473896"/>
            <a:ext cx="5486400" cy="3660459"/>
          </a:xfrm>
          <a:prstGeom prst="rect">
            <a:avLst/>
          </a:prstGeom>
        </p:spPr>
        <p:txBody>
          <a:bodyPr vert="horz" lIns="93770" tIns="46886" rIns="93770" bIns="4688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829984"/>
            <a:ext cx="2971800" cy="466434"/>
          </a:xfrm>
          <a:prstGeom prst="rect">
            <a:avLst/>
          </a:prstGeom>
        </p:spPr>
        <p:txBody>
          <a:bodyPr vert="horz" lIns="93770" tIns="46886" rIns="93770" bIns="4688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30" y="8829984"/>
            <a:ext cx="2971800" cy="466434"/>
          </a:xfrm>
          <a:prstGeom prst="rect">
            <a:avLst/>
          </a:prstGeom>
        </p:spPr>
        <p:txBody>
          <a:bodyPr vert="horz" lIns="93770" tIns="46886" rIns="93770" bIns="46886" rtlCol="0" anchor="b"/>
          <a:lstStyle>
            <a:lvl1pPr algn="r">
              <a:defRPr sz="1200"/>
            </a:lvl1pPr>
          </a:lstStyle>
          <a:p>
            <a:fld id="{7D2570B1-8398-485D-9CCA-1D5E1C7885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359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52663" y="1162050"/>
            <a:ext cx="2352675" cy="3138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70B1-8398-485D-9CCA-1D5E1C78855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5765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52663" y="1162050"/>
            <a:ext cx="2352675" cy="3138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70B1-8398-485D-9CCA-1D5E1C78855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6679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52663" y="1162050"/>
            <a:ext cx="2352675" cy="3138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70B1-8398-485D-9CCA-1D5E1C78855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4533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52663" y="1162050"/>
            <a:ext cx="2352675" cy="3138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70B1-8398-485D-9CCA-1D5E1C78855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0072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52663" y="1162050"/>
            <a:ext cx="2352675" cy="3138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70B1-8398-485D-9CCA-1D5E1C78855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2304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52663" y="1162050"/>
            <a:ext cx="2352675" cy="3138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70B1-8398-485D-9CCA-1D5E1C78855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6753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52663" y="1162050"/>
            <a:ext cx="2352675" cy="3138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70B1-8398-485D-9CCA-1D5E1C78855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6853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52663" y="1162050"/>
            <a:ext cx="2352675" cy="3138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70B1-8398-485D-9CCA-1D5E1C78855C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2792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52663" y="1162050"/>
            <a:ext cx="2352675" cy="3138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70B1-8398-485D-9CCA-1D5E1C78855C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3227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52663" y="1162050"/>
            <a:ext cx="2352675" cy="3138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70B1-8398-485D-9CCA-1D5E1C78855C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0951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52663" y="1162050"/>
            <a:ext cx="2352675" cy="3138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70B1-8398-485D-9CCA-1D5E1C78855C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410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52663" y="1162050"/>
            <a:ext cx="2352675" cy="3138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70B1-8398-485D-9CCA-1D5E1C78855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5677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52663" y="1162050"/>
            <a:ext cx="2352675" cy="3138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70B1-8398-485D-9CCA-1D5E1C78855C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7359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52663" y="1162050"/>
            <a:ext cx="2352675" cy="3138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70B1-8398-485D-9CCA-1D5E1C78855C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9719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52663" y="1162050"/>
            <a:ext cx="2352675" cy="3138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70B1-8398-485D-9CCA-1D5E1C78855C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0357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52663" y="1162050"/>
            <a:ext cx="2352675" cy="3138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70B1-8398-485D-9CCA-1D5E1C78855C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3436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52663" y="1162050"/>
            <a:ext cx="2352675" cy="3138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70B1-8398-485D-9CCA-1D5E1C78855C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1617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52663" y="1162050"/>
            <a:ext cx="2352675" cy="3138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70B1-8398-485D-9CCA-1D5E1C78855C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5112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52663" y="1162050"/>
            <a:ext cx="2352675" cy="3138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70B1-8398-485D-9CCA-1D5E1C78855C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6719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52663" y="1162050"/>
            <a:ext cx="2352675" cy="3138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70B1-8398-485D-9CCA-1D5E1C78855C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4093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52663" y="1162050"/>
            <a:ext cx="2352675" cy="3138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70B1-8398-485D-9CCA-1D5E1C78855C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4353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52663" y="1162050"/>
            <a:ext cx="2352675" cy="3138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70B1-8398-485D-9CCA-1D5E1C78855C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633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52663" y="1162050"/>
            <a:ext cx="2352675" cy="3138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70B1-8398-485D-9CCA-1D5E1C78855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319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52663" y="1162050"/>
            <a:ext cx="2352675" cy="3138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70B1-8398-485D-9CCA-1D5E1C78855C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2771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52663" y="1162050"/>
            <a:ext cx="2352675" cy="3138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70B1-8398-485D-9CCA-1D5E1C78855C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0737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52663" y="1162050"/>
            <a:ext cx="2352675" cy="3138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70B1-8398-485D-9CCA-1D5E1C78855C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304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52663" y="1162050"/>
            <a:ext cx="2352675" cy="3138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70B1-8398-485D-9CCA-1D5E1C78855C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9231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52663" y="1162050"/>
            <a:ext cx="2352675" cy="3138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70B1-8398-485D-9CCA-1D5E1C78855C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2906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52663" y="1162050"/>
            <a:ext cx="2352675" cy="3138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70B1-8398-485D-9CCA-1D5E1C78855C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3232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52663" y="1162050"/>
            <a:ext cx="2352675" cy="3138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70B1-8398-485D-9CCA-1D5E1C78855C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42734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52663" y="1162050"/>
            <a:ext cx="2352675" cy="3138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70B1-8398-485D-9CCA-1D5E1C78855C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73764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52663" y="1162050"/>
            <a:ext cx="2352675" cy="3138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70B1-8398-485D-9CCA-1D5E1C78855C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73488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52663" y="1162050"/>
            <a:ext cx="2352675" cy="3138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70B1-8398-485D-9CCA-1D5E1C78855C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436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52663" y="1162050"/>
            <a:ext cx="2352675" cy="3138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70B1-8398-485D-9CCA-1D5E1C78855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30637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52663" y="1162050"/>
            <a:ext cx="2352675" cy="3138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70B1-8398-485D-9CCA-1D5E1C78855C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55496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52663" y="1162050"/>
            <a:ext cx="2352675" cy="3138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70B1-8398-485D-9CCA-1D5E1C78855C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0091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52663" y="1162050"/>
            <a:ext cx="2352675" cy="3138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70B1-8398-485D-9CCA-1D5E1C78855C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04881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52663" y="1162050"/>
            <a:ext cx="2352675" cy="3138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70B1-8398-485D-9CCA-1D5E1C78855C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75773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52663" y="1162050"/>
            <a:ext cx="2352675" cy="3138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70B1-8398-485D-9CCA-1D5E1C78855C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83906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52663" y="1162050"/>
            <a:ext cx="2352675" cy="3138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70B1-8398-485D-9CCA-1D5E1C78855C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39189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52663" y="1162050"/>
            <a:ext cx="2352675" cy="3138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70B1-8398-485D-9CCA-1D5E1C78855C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62516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52663" y="1162050"/>
            <a:ext cx="2352675" cy="3138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70B1-8398-485D-9CCA-1D5E1C78855C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55991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52663" y="1162050"/>
            <a:ext cx="2352675" cy="3138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70B1-8398-485D-9CCA-1D5E1C78855C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63407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52663" y="1162050"/>
            <a:ext cx="2352675" cy="3138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70B1-8398-485D-9CCA-1D5E1C78855C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844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52663" y="1162050"/>
            <a:ext cx="2352675" cy="3138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70B1-8398-485D-9CCA-1D5E1C78855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01575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52663" y="1162050"/>
            <a:ext cx="2352675" cy="3138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70B1-8398-485D-9CCA-1D5E1C78855C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39013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52663" y="1162050"/>
            <a:ext cx="2352675" cy="3138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70B1-8398-485D-9CCA-1D5E1C78855C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76903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52663" y="1162050"/>
            <a:ext cx="2352675" cy="3138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70B1-8398-485D-9CCA-1D5E1C78855C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3841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52663" y="1162050"/>
            <a:ext cx="2352675" cy="3138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70B1-8398-485D-9CCA-1D5E1C78855C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64666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52663" y="1162050"/>
            <a:ext cx="2352675" cy="3138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70B1-8398-485D-9CCA-1D5E1C78855C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2958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52663" y="1162050"/>
            <a:ext cx="2352675" cy="3138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70B1-8398-485D-9CCA-1D5E1C78855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133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52663" y="1162050"/>
            <a:ext cx="2352675" cy="3138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70B1-8398-485D-9CCA-1D5E1C78855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5133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52663" y="1162050"/>
            <a:ext cx="2352675" cy="3138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70B1-8398-485D-9CCA-1D5E1C78855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2352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52663" y="1162050"/>
            <a:ext cx="2352675" cy="3138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570B1-8398-485D-9CCA-1D5E1C78855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301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96761-F1F2-4D4B-8E34-8AF64E76E6B2}" type="datetimeFigureOut">
              <a:rPr lang="en-US" smtClean="0"/>
              <a:t>8/26/2019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0EFEC-3A3C-40F1-9890-1A5C00DCCE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372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96761-F1F2-4D4B-8E34-8AF64E76E6B2}" type="datetimeFigureOut">
              <a:rPr lang="en-US" smtClean="0"/>
              <a:t>8/26/2019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0EFEC-3A3C-40F1-9890-1A5C00DCCE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36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96761-F1F2-4D4B-8E34-8AF64E76E6B2}" type="datetimeFigureOut">
              <a:rPr lang="en-US" smtClean="0"/>
              <a:t>8/26/2019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0EFEC-3A3C-40F1-9890-1A5C00DCCE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841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96761-F1F2-4D4B-8E34-8AF64E76E6B2}" type="datetimeFigureOut">
              <a:rPr lang="en-US" smtClean="0"/>
              <a:t>8/26/2019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0EFEC-3A3C-40F1-9890-1A5C00DCCE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845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96761-F1F2-4D4B-8E34-8AF64E76E6B2}" type="datetimeFigureOut">
              <a:rPr lang="en-US" smtClean="0"/>
              <a:t>8/26/2019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0EFEC-3A3C-40F1-9890-1A5C00DCCE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135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96761-F1F2-4D4B-8E34-8AF64E76E6B2}" type="datetimeFigureOut">
              <a:rPr lang="en-US" smtClean="0"/>
              <a:t>8/26/2019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0EFEC-3A3C-40F1-9890-1A5C00DCCE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383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96761-F1F2-4D4B-8E34-8AF64E76E6B2}" type="datetimeFigureOut">
              <a:rPr lang="en-US" smtClean="0"/>
              <a:t>8/26/2019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0EFEC-3A3C-40F1-9890-1A5C00DCCE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687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96761-F1F2-4D4B-8E34-8AF64E76E6B2}" type="datetimeFigureOut">
              <a:rPr lang="en-US" smtClean="0"/>
              <a:t>8/26/2019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0EFEC-3A3C-40F1-9890-1A5C00DCCE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442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96761-F1F2-4D4B-8E34-8AF64E76E6B2}" type="datetimeFigureOut">
              <a:rPr lang="en-US" smtClean="0"/>
              <a:t>8/26/2019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0EFEC-3A3C-40F1-9890-1A5C00DCCE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314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96761-F1F2-4D4B-8E34-8AF64E76E6B2}" type="datetimeFigureOut">
              <a:rPr lang="en-US" smtClean="0"/>
              <a:t>8/26/2019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0EFEC-3A3C-40F1-9890-1A5C00DCCE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181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96761-F1F2-4D4B-8E34-8AF64E76E6B2}" type="datetimeFigureOut">
              <a:rPr lang="en-US" smtClean="0"/>
              <a:t>8/26/2019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0EFEC-3A3C-40F1-9890-1A5C00DCCE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325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96761-F1F2-4D4B-8E34-8AF64E76E6B2}" type="datetimeFigureOut">
              <a:rPr lang="en-US" smtClean="0"/>
              <a:t>8/26/2019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0EFEC-3A3C-40F1-9890-1A5C00DCCE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571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2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microsoft.com/office/2007/relationships/hdphoto" Target="../media/hdphoto1.wdp"/><Relationship Id="rId4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8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16" y="5460172"/>
            <a:ext cx="1448713" cy="117495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16" y="617247"/>
            <a:ext cx="1448713" cy="11749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971" y="5361528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24" name="Rectangle 23"/>
          <p:cNvSpPr/>
          <p:nvPr/>
        </p:nvSpPr>
        <p:spPr>
          <a:xfrm>
            <a:off x="-25230" y="9111690"/>
            <a:ext cx="6717050" cy="2953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2172" y="503641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pic>
        <p:nvPicPr>
          <p:cNvPr id="17" name="Picture 1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888" y="617247"/>
            <a:ext cx="2575405" cy="1025816"/>
          </a:xfrm>
          <a:prstGeom prst="rect">
            <a:avLst/>
          </a:prstGeom>
        </p:spPr>
      </p:pic>
      <p:pic>
        <p:nvPicPr>
          <p:cNvPr id="33" name="Picture 3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888" y="5459093"/>
            <a:ext cx="2575405" cy="101314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2889" y="2310247"/>
            <a:ext cx="55394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rgbClr val="FF0000"/>
                </a:solidFill>
              </a:rPr>
              <a:t>Short Dated Items </a:t>
            </a:r>
            <a:endParaRPr lang="en-US" sz="5400" b="1" cap="none" spc="0" dirty="0">
              <a:ln w="0"/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55740" y="1451997"/>
            <a:ext cx="381130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0"/>
                <a:solidFill>
                  <a:schemeClr val="tx1"/>
                </a:solidFill>
              </a:rPr>
              <a:t>Clearance </a:t>
            </a:r>
            <a:endParaRPr lang="en-US" sz="66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74284" y="3077535"/>
            <a:ext cx="40166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chemeClr val="tx1"/>
                </a:solidFill>
              </a:rPr>
              <a:t>This cart only</a:t>
            </a:r>
            <a:endParaRPr lang="en-US" sz="54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3386" y="7139420"/>
            <a:ext cx="54384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solidFill>
                  <a:srgbClr val="FF0000"/>
                </a:solidFill>
              </a:rPr>
              <a:t>Out of Date </a:t>
            </a:r>
            <a:r>
              <a:rPr lang="en-US" sz="5400" b="1" cap="none" spc="0" dirty="0" smtClean="0">
                <a:ln w="0"/>
                <a:solidFill>
                  <a:srgbClr val="FF0000"/>
                </a:solidFill>
              </a:rPr>
              <a:t>Items </a:t>
            </a:r>
            <a:endParaRPr lang="en-US" sz="5400" b="1" cap="none" spc="0" dirty="0">
              <a:ln w="0"/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455740" y="6280135"/>
            <a:ext cx="381130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0"/>
                <a:solidFill>
                  <a:schemeClr val="tx1"/>
                </a:solidFill>
              </a:rPr>
              <a:t>Clearance </a:t>
            </a:r>
            <a:endParaRPr lang="en-US" sz="66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374284" y="7906708"/>
            <a:ext cx="40166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chemeClr val="tx1"/>
                </a:solidFill>
              </a:rPr>
              <a:t>This cart only</a:t>
            </a:r>
            <a:endParaRPr lang="en-US" sz="5400" b="1" cap="none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121880" y="615763"/>
            <a:ext cx="1449883" cy="117590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121879" y="5498825"/>
            <a:ext cx="1432468" cy="116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9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971" y="5361528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24" name="Rectangle 23"/>
          <p:cNvSpPr/>
          <p:nvPr/>
        </p:nvSpPr>
        <p:spPr>
          <a:xfrm>
            <a:off x="-25230" y="9111690"/>
            <a:ext cx="6717050" cy="2953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2172" y="503641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pic>
        <p:nvPicPr>
          <p:cNvPr id="17" name="Picture 1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689" y="674397"/>
            <a:ext cx="2575405" cy="84675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004967" y="1563156"/>
            <a:ext cx="37866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>Fryer Drumsticks </a:t>
            </a:r>
            <a:endParaRPr lang="en-US" sz="2400" b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1838" y="2640121"/>
            <a:ext cx="3558445" cy="150891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4151210" y="2794412"/>
            <a:ext cx="136768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0"/>
              </a:rPr>
              <a:t>.9</a:t>
            </a:r>
            <a:r>
              <a:rPr lang="en-US" sz="7200" b="1" cap="none" spc="0" dirty="0" smtClean="0">
                <a:ln w="0"/>
                <a:solidFill>
                  <a:schemeClr val="tx1"/>
                </a:solidFill>
              </a:rPr>
              <a:t>9</a:t>
            </a:r>
            <a:endParaRPr lang="en-US" sz="72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75236" y="2633909"/>
            <a:ext cx="49084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0"/>
                <a:solidFill>
                  <a:schemeClr val="tx1"/>
                </a:solidFill>
              </a:rPr>
              <a:t>¢</a:t>
            </a:r>
            <a:endParaRPr lang="en-US" sz="4800" b="1" cap="none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33" name="Picture 3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110" y="5530532"/>
            <a:ext cx="2575405" cy="8467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580905" y="3101219"/>
            <a:ext cx="80502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</a:t>
            </a:r>
            <a:r>
              <a:rPr lang="en-US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b.</a:t>
            </a:r>
            <a:endParaRPr lang="en-U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37841" y="2011183"/>
            <a:ext cx="187134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Family Pack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29" y="1690152"/>
            <a:ext cx="3272496" cy="2473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Rectangle 21"/>
          <p:cNvSpPr/>
          <p:nvPr/>
        </p:nvSpPr>
        <p:spPr>
          <a:xfrm>
            <a:off x="2961410" y="6490073"/>
            <a:ext cx="37866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>Fryer Drumsticks </a:t>
            </a:r>
            <a:endParaRPr lang="en-US" sz="2400" b="1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8281" y="7567038"/>
            <a:ext cx="3558445" cy="1508913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107653" y="7721329"/>
            <a:ext cx="136768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0"/>
              </a:rPr>
              <a:t>.9</a:t>
            </a:r>
            <a:r>
              <a:rPr lang="en-US" sz="7200" b="1" cap="none" spc="0" dirty="0" smtClean="0">
                <a:ln w="0"/>
                <a:solidFill>
                  <a:schemeClr val="tx1"/>
                </a:solidFill>
              </a:rPr>
              <a:t>9</a:t>
            </a:r>
            <a:endParaRPr lang="en-US" sz="72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231679" y="7560826"/>
            <a:ext cx="49084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0"/>
                <a:solidFill>
                  <a:schemeClr val="tx1"/>
                </a:solidFill>
              </a:rPr>
              <a:t>¢</a:t>
            </a:r>
            <a:endParaRPr lang="en-US" sz="48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537348" y="8028136"/>
            <a:ext cx="80502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</a:t>
            </a:r>
            <a:r>
              <a:rPr lang="en-US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b.</a:t>
            </a:r>
            <a:endParaRPr lang="en-U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994284" y="6938100"/>
            <a:ext cx="187134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Family Pack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72" y="6617069"/>
            <a:ext cx="3272496" cy="2473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829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463" y="6417760"/>
            <a:ext cx="3688478" cy="262952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971" y="5361528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24" name="Rectangle 23"/>
          <p:cNvSpPr/>
          <p:nvPr/>
        </p:nvSpPr>
        <p:spPr>
          <a:xfrm>
            <a:off x="-25230" y="9111690"/>
            <a:ext cx="6717050" cy="2953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2172" y="503641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pic>
        <p:nvPicPr>
          <p:cNvPr id="17" name="Picture 1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814" y="539862"/>
            <a:ext cx="2700946" cy="1058532"/>
          </a:xfrm>
          <a:prstGeom prst="rect">
            <a:avLst/>
          </a:prstGeom>
        </p:spPr>
      </p:pic>
      <p:pic>
        <p:nvPicPr>
          <p:cNvPr id="21" name="Picture 2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118" y="5435652"/>
            <a:ext cx="2776285" cy="10207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8164" y="7691714"/>
            <a:ext cx="3559010" cy="128187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138164" y="6409085"/>
            <a:ext cx="357364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Leal’s Tortilla Chips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853114" y="7753648"/>
            <a:ext cx="212910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0"/>
                <a:solidFill>
                  <a:schemeClr val="tx1"/>
                </a:solidFill>
              </a:rPr>
              <a:t>$</a:t>
            </a:r>
            <a:r>
              <a:rPr lang="en-US" sz="6600" b="1" dirty="0">
                <a:ln w="0"/>
              </a:rPr>
              <a:t>3</a:t>
            </a:r>
            <a:r>
              <a:rPr lang="en-US" sz="6600" b="1" cap="none" spc="0" dirty="0" smtClean="0">
                <a:ln w="0"/>
                <a:solidFill>
                  <a:schemeClr val="tx1"/>
                </a:solidFill>
              </a:rPr>
              <a:t>.49</a:t>
            </a:r>
            <a:endParaRPr lang="en-US" sz="6600" b="1" cap="none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636" y="1597244"/>
            <a:ext cx="3688478" cy="262952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2337" y="2871198"/>
            <a:ext cx="3559010" cy="1281873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042337" y="1588569"/>
            <a:ext cx="357364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Leal’s Tortilla Chips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757287" y="2933132"/>
            <a:ext cx="212910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0"/>
                <a:solidFill>
                  <a:schemeClr val="tx1"/>
                </a:solidFill>
              </a:rPr>
              <a:t>$</a:t>
            </a:r>
            <a:r>
              <a:rPr lang="en-US" sz="6600" b="1" dirty="0">
                <a:ln w="0"/>
              </a:rPr>
              <a:t>3</a:t>
            </a:r>
            <a:r>
              <a:rPr lang="en-US" sz="6600" b="1" cap="none" spc="0" dirty="0" smtClean="0">
                <a:ln w="0"/>
                <a:solidFill>
                  <a:schemeClr val="tx1"/>
                </a:solidFill>
              </a:rPr>
              <a:t>.49</a:t>
            </a:r>
            <a:endParaRPr lang="en-US" sz="6600" b="1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01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2" y="6312191"/>
            <a:ext cx="2815362" cy="27640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99" y="1448505"/>
            <a:ext cx="2815362" cy="27640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971" y="5361528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24" name="Rectangle 23"/>
          <p:cNvSpPr/>
          <p:nvPr/>
        </p:nvSpPr>
        <p:spPr>
          <a:xfrm>
            <a:off x="-25230" y="9111690"/>
            <a:ext cx="6717050" cy="2953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2172" y="503641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pic>
        <p:nvPicPr>
          <p:cNvPr id="17" name="Picture 1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952" y="613985"/>
            <a:ext cx="2443659" cy="91756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3544" y="2885806"/>
            <a:ext cx="3345389" cy="1281873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878098" y="1538819"/>
            <a:ext cx="383371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0"/>
                <a:solidFill>
                  <a:schemeClr val="tx1"/>
                </a:solidFill>
              </a:rPr>
              <a:t>Valu Time </a:t>
            </a:r>
          </a:p>
          <a:p>
            <a:pPr algn="ctr"/>
            <a:r>
              <a:rPr lang="en-US" sz="2800" b="1" cap="none" spc="0" dirty="0" smtClean="0">
                <a:ln w="0"/>
                <a:solidFill>
                  <a:schemeClr val="tx1"/>
                </a:solidFill>
              </a:rPr>
              <a:t>Bathroom Tissue</a:t>
            </a:r>
          </a:p>
          <a:p>
            <a:pPr algn="ctr"/>
            <a:r>
              <a:rPr lang="en-US" sz="2400" b="1" dirty="0" smtClean="0">
                <a:ln w="0"/>
              </a:rPr>
              <a:t>4 Rolls </a:t>
            </a:r>
            <a:endParaRPr lang="en-US" sz="24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020080" y="2951824"/>
            <a:ext cx="126989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0"/>
              </a:rPr>
              <a:t>.8</a:t>
            </a:r>
            <a:r>
              <a:rPr lang="en-US" sz="6600" b="1" cap="none" spc="0" dirty="0" smtClean="0">
                <a:ln w="0"/>
                <a:solidFill>
                  <a:schemeClr val="tx1"/>
                </a:solidFill>
              </a:rPr>
              <a:t>9</a:t>
            </a:r>
            <a:endParaRPr lang="en-US" sz="66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71287" y="2827881"/>
            <a:ext cx="49084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</a:rPr>
              <a:t>¢</a:t>
            </a:r>
            <a:endParaRPr lang="en-US" sz="4800" b="1" cap="none" spc="0" dirty="0">
              <a:ln w="0"/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0463" y="422903"/>
            <a:ext cx="330962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u="sng" cap="none" spc="0" dirty="0" smtClean="0">
                <a:ln w="0"/>
                <a:solidFill>
                  <a:srgbClr val="FF0000"/>
                </a:solidFill>
                <a:effectLst/>
              </a:rPr>
              <a:t>Clearance</a:t>
            </a:r>
            <a:endParaRPr lang="en-US" sz="6000" b="1" u="sng" cap="none" spc="0" dirty="0">
              <a:ln w="0"/>
              <a:solidFill>
                <a:srgbClr val="FF0000"/>
              </a:solidFill>
              <a:effectLst/>
            </a:endParaRPr>
          </a:p>
        </p:txBody>
      </p:sp>
      <p:pic>
        <p:nvPicPr>
          <p:cNvPr id="25" name="Picture 2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525" y="5487610"/>
            <a:ext cx="2443659" cy="91756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3117" y="7759431"/>
            <a:ext cx="3345389" cy="1281873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2857671" y="6412444"/>
            <a:ext cx="383371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</a:rPr>
              <a:t>Valu Time </a:t>
            </a:r>
          </a:p>
          <a:p>
            <a:pPr algn="ctr"/>
            <a:r>
              <a:rPr lang="en-US" sz="2800" b="1" dirty="0">
                <a:ln w="0"/>
              </a:rPr>
              <a:t>Bathroom Tissue</a:t>
            </a:r>
          </a:p>
          <a:p>
            <a:pPr algn="ctr"/>
            <a:r>
              <a:rPr lang="en-US" sz="2400" b="1" dirty="0" smtClean="0">
                <a:ln w="0"/>
              </a:rPr>
              <a:t>12 Double Rolls </a:t>
            </a:r>
            <a:endParaRPr lang="en-US" sz="24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015902" y="7859226"/>
            <a:ext cx="169950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0"/>
              </a:rPr>
              <a:t>4.7</a:t>
            </a:r>
            <a:r>
              <a:rPr lang="en-US" sz="6600" b="1" cap="none" spc="0" dirty="0" smtClean="0">
                <a:ln w="0"/>
                <a:solidFill>
                  <a:schemeClr val="tx1"/>
                </a:solidFill>
              </a:rPr>
              <a:t>9</a:t>
            </a:r>
            <a:endParaRPr lang="en-US" sz="66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681646" y="7710169"/>
            <a:ext cx="49725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0"/>
              </a:rPr>
              <a:t>$</a:t>
            </a:r>
            <a:endParaRPr lang="en-US" sz="4800" b="1" cap="none" spc="0" dirty="0">
              <a:ln w="0"/>
              <a:effectLst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40036" y="5296528"/>
            <a:ext cx="330962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u="sng" cap="none" spc="0" dirty="0" smtClean="0">
                <a:ln w="0"/>
                <a:solidFill>
                  <a:srgbClr val="FF0000"/>
                </a:solidFill>
                <a:effectLst/>
              </a:rPr>
              <a:t>Clearance</a:t>
            </a:r>
            <a:endParaRPr lang="en-US" sz="6000" b="1" u="sng" cap="none" spc="0" dirty="0">
              <a:ln w="0"/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5348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971" y="5361528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24" name="Rectangle 23"/>
          <p:cNvSpPr/>
          <p:nvPr/>
        </p:nvSpPr>
        <p:spPr>
          <a:xfrm>
            <a:off x="-25230" y="9111690"/>
            <a:ext cx="6717050" cy="2953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2172" y="503641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pic>
        <p:nvPicPr>
          <p:cNvPr id="21" name="Picture 2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977" y="5492639"/>
            <a:ext cx="2199728" cy="79946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8164" y="7691714"/>
            <a:ext cx="3559010" cy="128187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138164" y="6320073"/>
            <a:ext cx="3573645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cap="none" spc="0" dirty="0" smtClean="0">
                <a:ln w="0"/>
                <a:solidFill>
                  <a:schemeClr val="tx1"/>
                </a:solidFill>
              </a:rPr>
              <a:t>Blue Bunny Peppermint Bark Bunny Snacks</a:t>
            </a:r>
            <a:endParaRPr lang="en-US" sz="28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853114" y="7753648"/>
            <a:ext cx="212910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0"/>
                <a:solidFill>
                  <a:schemeClr val="tx1"/>
                </a:solidFill>
              </a:rPr>
              <a:t>$</a:t>
            </a:r>
            <a:r>
              <a:rPr lang="en-US" sz="6600" b="1" dirty="0" smtClean="0">
                <a:ln w="0"/>
              </a:rPr>
              <a:t>3</a:t>
            </a:r>
            <a:r>
              <a:rPr lang="en-US" sz="6600" b="1" cap="none" spc="0" dirty="0" smtClean="0">
                <a:ln w="0"/>
                <a:solidFill>
                  <a:schemeClr val="tx1"/>
                </a:solidFill>
              </a:rPr>
              <a:t>.99</a:t>
            </a:r>
            <a:endParaRPr lang="en-US" sz="6600" b="1" cap="none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2337" y="2871198"/>
            <a:ext cx="3559010" cy="12818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1612" y="6072996"/>
            <a:ext cx="2583143" cy="300860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496" y="5546099"/>
            <a:ext cx="2583143" cy="3008602"/>
          </a:xfrm>
          <a:prstGeom prst="rect">
            <a:avLst/>
          </a:prstGeom>
        </p:spPr>
      </p:pic>
      <p:pic>
        <p:nvPicPr>
          <p:cNvPr id="25" name="Picture 2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977" y="665268"/>
            <a:ext cx="2199728" cy="79946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138164" y="1492702"/>
            <a:ext cx="3573645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cap="none" spc="0" dirty="0" smtClean="0">
                <a:ln w="0"/>
                <a:solidFill>
                  <a:schemeClr val="tx1"/>
                </a:solidFill>
              </a:rPr>
              <a:t>Blue Bunny Peppermint Bark Bunny Snacks</a:t>
            </a:r>
            <a:endParaRPr lang="en-US" sz="28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853114" y="2926277"/>
            <a:ext cx="212910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0"/>
                <a:solidFill>
                  <a:schemeClr val="tx1"/>
                </a:solidFill>
              </a:rPr>
              <a:t>$</a:t>
            </a:r>
            <a:r>
              <a:rPr lang="en-US" sz="6600" b="1" dirty="0" smtClean="0">
                <a:ln w="0"/>
              </a:rPr>
              <a:t>3</a:t>
            </a:r>
            <a:r>
              <a:rPr lang="en-US" sz="6600" b="1" cap="none" spc="0" dirty="0" smtClean="0">
                <a:ln w="0"/>
                <a:solidFill>
                  <a:schemeClr val="tx1"/>
                </a:solidFill>
              </a:rPr>
              <a:t>.99</a:t>
            </a:r>
            <a:endParaRPr lang="en-US" sz="6600" b="1" cap="none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1612" y="1245625"/>
            <a:ext cx="2583143" cy="300860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496" y="718728"/>
            <a:ext cx="2583143" cy="300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23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3555" y="1478550"/>
            <a:ext cx="1615281" cy="22123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971" y="5361528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24" name="Rectangle 23"/>
          <p:cNvSpPr/>
          <p:nvPr/>
        </p:nvSpPr>
        <p:spPr>
          <a:xfrm>
            <a:off x="-25230" y="9111690"/>
            <a:ext cx="6717050" cy="2953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2172" y="503641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pic>
        <p:nvPicPr>
          <p:cNvPr id="17" name="Picture 1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942" y="620993"/>
            <a:ext cx="2236381" cy="90003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Rectangle 21"/>
          <p:cNvSpPr/>
          <p:nvPr/>
        </p:nvSpPr>
        <p:spPr>
          <a:xfrm>
            <a:off x="3853114" y="7753648"/>
            <a:ext cx="212910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0"/>
                <a:solidFill>
                  <a:schemeClr val="tx1"/>
                </a:solidFill>
              </a:rPr>
              <a:t>$</a:t>
            </a:r>
            <a:r>
              <a:rPr lang="en-US" sz="6600" b="1" dirty="0" smtClean="0">
                <a:ln w="0"/>
              </a:rPr>
              <a:t>3</a:t>
            </a:r>
            <a:r>
              <a:rPr lang="en-US" sz="6600" b="1" cap="none" spc="0" dirty="0" smtClean="0">
                <a:ln w="0"/>
                <a:solidFill>
                  <a:schemeClr val="tx1"/>
                </a:solidFill>
              </a:rPr>
              <a:t>.69</a:t>
            </a:r>
            <a:endParaRPr lang="en-US" sz="6600" b="1" cap="none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2337" y="2871198"/>
            <a:ext cx="3559010" cy="1281873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757287" y="2933132"/>
            <a:ext cx="212910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0"/>
                <a:solidFill>
                  <a:schemeClr val="tx1"/>
                </a:solidFill>
              </a:rPr>
              <a:t>$</a:t>
            </a:r>
            <a:r>
              <a:rPr lang="en-US" sz="6600" b="1" dirty="0" smtClean="0">
                <a:ln w="0"/>
              </a:rPr>
              <a:t>3</a:t>
            </a:r>
            <a:r>
              <a:rPr lang="en-US" sz="6600" b="1" cap="none" spc="0" dirty="0" smtClean="0">
                <a:ln w="0"/>
                <a:solidFill>
                  <a:schemeClr val="tx1"/>
                </a:solidFill>
              </a:rPr>
              <a:t>.69</a:t>
            </a:r>
            <a:endParaRPr lang="en-US" sz="6600" b="1" cap="none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65" y="545087"/>
            <a:ext cx="3778985" cy="9595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463" y="1902009"/>
            <a:ext cx="1651216" cy="226158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20092" y="1702624"/>
            <a:ext cx="3491661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0"/>
                <a:solidFill>
                  <a:schemeClr val="tx1"/>
                </a:solidFill>
                <a:latin typeface="Arial Rounded MT Bold" panose="020F0704030504030204" pitchFamily="34" charset="0"/>
              </a:rPr>
              <a:t>Solo Clear Cups </a:t>
            </a:r>
          </a:p>
          <a:p>
            <a:pPr algn="ctr"/>
            <a:r>
              <a:rPr lang="en-US" sz="2400" b="1" dirty="0" smtClean="0">
                <a:ln w="0"/>
                <a:latin typeface="Arial Rounded MT Bold" panose="020F0704030504030204" pitchFamily="34" charset="0"/>
              </a:rPr>
              <a:t>9oz. – 40ct.</a:t>
            </a:r>
            <a:endParaRPr lang="en-US" sz="2400" b="1" cap="none" spc="0" dirty="0">
              <a:ln w="0"/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3149" y="6294991"/>
            <a:ext cx="1615281" cy="2212369"/>
          </a:xfrm>
          <a:prstGeom prst="rect">
            <a:avLst/>
          </a:prstGeom>
        </p:spPr>
      </p:pic>
      <p:pic>
        <p:nvPicPr>
          <p:cNvPr id="26" name="Picture 2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536" y="5437434"/>
            <a:ext cx="2236381" cy="900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1931" y="7687639"/>
            <a:ext cx="3559010" cy="1281873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3746881" y="7749573"/>
            <a:ext cx="212910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0"/>
                <a:solidFill>
                  <a:schemeClr val="tx1"/>
                </a:solidFill>
              </a:rPr>
              <a:t>$</a:t>
            </a:r>
            <a:r>
              <a:rPr lang="en-US" sz="6600" b="1" dirty="0" smtClean="0">
                <a:ln w="0"/>
              </a:rPr>
              <a:t>3</a:t>
            </a:r>
            <a:r>
              <a:rPr lang="en-US" sz="6600" b="1" cap="none" spc="0" dirty="0" smtClean="0">
                <a:ln w="0"/>
                <a:solidFill>
                  <a:schemeClr val="tx1"/>
                </a:solidFill>
              </a:rPr>
              <a:t>.69</a:t>
            </a:r>
            <a:endParaRPr lang="en-US" sz="6600" b="1" cap="none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59" y="5361528"/>
            <a:ext cx="3778985" cy="95950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057" y="6718450"/>
            <a:ext cx="1651216" cy="2261587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3109686" y="6519065"/>
            <a:ext cx="3491661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0"/>
                <a:solidFill>
                  <a:schemeClr val="tx1"/>
                </a:solidFill>
                <a:latin typeface="Arial Rounded MT Bold" panose="020F0704030504030204" pitchFamily="34" charset="0"/>
              </a:rPr>
              <a:t>Solo Clear Cups </a:t>
            </a:r>
          </a:p>
          <a:p>
            <a:pPr algn="ctr"/>
            <a:r>
              <a:rPr lang="en-US" sz="2400" b="1" dirty="0" smtClean="0">
                <a:ln w="0"/>
                <a:latin typeface="Arial Rounded MT Bold" panose="020F0704030504030204" pitchFamily="34" charset="0"/>
              </a:rPr>
              <a:t>9oz. – 40ct.</a:t>
            </a:r>
            <a:endParaRPr lang="en-US" sz="2400" b="1" cap="none" spc="0" dirty="0">
              <a:ln w="0"/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15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51" y="1193640"/>
            <a:ext cx="2813274" cy="301787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72" y="6460188"/>
            <a:ext cx="4165341" cy="2616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13" y="5371012"/>
            <a:ext cx="3381895" cy="11215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971" y="5361528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24" name="Rectangle 23"/>
          <p:cNvSpPr/>
          <p:nvPr/>
        </p:nvSpPr>
        <p:spPr>
          <a:xfrm>
            <a:off x="-25230" y="9111690"/>
            <a:ext cx="6717050" cy="2953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2172" y="503641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3970" y="1936490"/>
            <a:ext cx="3869040" cy="229619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449238" y="585102"/>
            <a:ext cx="518483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cap="none" spc="0" dirty="0" smtClean="0">
                <a:ln w="0"/>
                <a:solidFill>
                  <a:schemeClr val="tx1"/>
                </a:solidFill>
                <a:latin typeface="Bodoni MT Black" panose="02070A03080606020203" pitchFamily="18" charset="0"/>
              </a:rPr>
              <a:t>Christmas Wrapping</a:t>
            </a:r>
          </a:p>
          <a:p>
            <a:pPr algn="ctr"/>
            <a:r>
              <a:rPr lang="en-US" sz="3600" cap="none" spc="0" dirty="0" smtClean="0">
                <a:ln w="0"/>
                <a:solidFill>
                  <a:schemeClr val="tx1"/>
                </a:solidFill>
                <a:latin typeface="Bodoni MT Black" panose="02070A03080606020203" pitchFamily="18" charset="0"/>
              </a:rPr>
              <a:t> Paper</a:t>
            </a:r>
            <a:endParaRPr lang="en-US" sz="2000" cap="none" spc="0" dirty="0">
              <a:ln w="0"/>
              <a:solidFill>
                <a:schemeClr val="tx1"/>
              </a:solidFill>
              <a:latin typeface="Bodoni MT Black" panose="02070A03080606020203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935763" y="2161255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u="sng" cap="none" spc="0" dirty="0" smtClean="0">
                <a:ln w="0"/>
                <a:solidFill>
                  <a:schemeClr val="tx1"/>
                </a:solidFill>
              </a:rPr>
              <a:t>19</a:t>
            </a:r>
            <a:endParaRPr lang="en-US" sz="5400" b="1" u="sng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915539" y="1696619"/>
            <a:ext cx="1263487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 b="1" dirty="0">
                <a:ln w="0"/>
              </a:rPr>
              <a:t>2</a:t>
            </a:r>
            <a:endParaRPr lang="en-US" sz="166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 rot="468835">
            <a:off x="3590381" y="2078246"/>
            <a:ext cx="49725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</a:rPr>
              <a:t>$</a:t>
            </a:r>
            <a:endParaRPr lang="en-US" sz="4800" b="1" cap="none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1570" y="6705399"/>
            <a:ext cx="3204290" cy="2294437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257205" y="5512587"/>
            <a:ext cx="357364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cap="none" spc="0" dirty="0" smtClean="0">
                <a:ln w="0"/>
                <a:solidFill>
                  <a:schemeClr val="tx1"/>
                </a:solidFill>
                <a:latin typeface="Bodoni MT Black" panose="02070A03080606020203" pitchFamily="18" charset="0"/>
              </a:rPr>
              <a:t>SF Cut Yams </a:t>
            </a:r>
          </a:p>
          <a:p>
            <a:pPr algn="ctr"/>
            <a:r>
              <a:rPr lang="en-US" sz="2000" dirty="0" smtClean="0">
                <a:ln w="0"/>
                <a:latin typeface="Bodoni MT Black" panose="02070A03080606020203" pitchFamily="18" charset="0"/>
              </a:rPr>
              <a:t>15 Oz Can</a:t>
            </a:r>
            <a:endParaRPr lang="en-US" sz="2000" cap="none" spc="0" dirty="0">
              <a:ln w="0"/>
              <a:solidFill>
                <a:schemeClr val="tx1"/>
              </a:solidFill>
              <a:latin typeface="Bodoni MT Black" panose="02070A03080606020203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238681" y="6896193"/>
            <a:ext cx="70403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0"/>
                <a:solidFill>
                  <a:schemeClr val="tx1"/>
                </a:solidFill>
              </a:rPr>
              <a:t>2</a:t>
            </a:r>
            <a:endParaRPr lang="en-US" sz="80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203462" y="7856237"/>
            <a:ext cx="113915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 smtClean="0">
                <a:ln w="0"/>
              </a:rPr>
              <a:t>FOR</a:t>
            </a:r>
            <a:endParaRPr lang="en-US" sz="440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103715" y="6371554"/>
            <a:ext cx="1263487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 b="1" cap="none" spc="0" dirty="0" smtClean="0">
                <a:ln w="0"/>
                <a:solidFill>
                  <a:schemeClr val="tx1"/>
                </a:solidFill>
              </a:rPr>
              <a:t>1</a:t>
            </a:r>
            <a:endParaRPr lang="en-US" sz="166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 rot="468835">
            <a:off x="4942720" y="6798869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</a:rPr>
              <a:t>$</a:t>
            </a:r>
            <a:endParaRPr lang="en-US" sz="4000" b="1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38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971" y="5361528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24" name="Rectangle 23"/>
          <p:cNvSpPr/>
          <p:nvPr/>
        </p:nvSpPr>
        <p:spPr>
          <a:xfrm>
            <a:off x="-25230" y="9111690"/>
            <a:ext cx="6717050" cy="2953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2172" y="503641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28" name="Rectangle 27"/>
          <p:cNvSpPr/>
          <p:nvPr/>
        </p:nvSpPr>
        <p:spPr>
          <a:xfrm>
            <a:off x="2291157" y="1659271"/>
            <a:ext cx="437422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u="sng" cap="none" spc="0" dirty="0" smtClean="0">
                <a:ln w="0"/>
                <a:solidFill>
                  <a:schemeClr val="tx1"/>
                </a:solidFill>
              </a:rPr>
              <a:t>Traction Ice Melt</a:t>
            </a:r>
            <a:endParaRPr lang="en-US" sz="2800" b="1" u="sng" cap="none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13" y="732836"/>
            <a:ext cx="2127642" cy="34113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35352" y="2533087"/>
            <a:ext cx="184056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cap="none" spc="0" dirty="0" smtClean="0">
                <a:ln w="0"/>
                <a:solidFill>
                  <a:schemeClr val="tx1"/>
                </a:solidFill>
              </a:rPr>
              <a:t>20# Bag</a:t>
            </a:r>
            <a:endParaRPr lang="en-US" sz="400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729113" y="2533087"/>
            <a:ext cx="184056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ln w="0"/>
              </a:rPr>
              <a:t>5</a:t>
            </a:r>
            <a:r>
              <a:rPr lang="en-US" sz="4000" cap="none" spc="0" dirty="0" smtClean="0">
                <a:ln w="0"/>
                <a:solidFill>
                  <a:schemeClr val="tx1"/>
                </a:solidFill>
              </a:rPr>
              <a:t>0# Bag</a:t>
            </a:r>
            <a:endParaRPr lang="en-US" sz="400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690840" y="3122179"/>
            <a:ext cx="191270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0"/>
              </a:rPr>
              <a:t>$13.69</a:t>
            </a:r>
            <a:endParaRPr lang="en-US" sz="48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09196" y="3111727"/>
            <a:ext cx="16001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0"/>
                <a:solidFill>
                  <a:schemeClr val="tx1"/>
                </a:solidFill>
              </a:rPr>
              <a:t>$</a:t>
            </a:r>
            <a:r>
              <a:rPr lang="en-US" sz="4800" b="1" dirty="0" smtClean="0">
                <a:ln w="0"/>
              </a:rPr>
              <a:t>6.2</a:t>
            </a:r>
            <a:r>
              <a:rPr lang="en-US" sz="4800" b="1" cap="none" spc="0" dirty="0" smtClean="0">
                <a:ln w="0"/>
                <a:solidFill>
                  <a:schemeClr val="tx1"/>
                </a:solidFill>
              </a:rPr>
              <a:t>9</a:t>
            </a:r>
            <a:endParaRPr lang="en-US" sz="4800" b="1" cap="none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38" name="Picture 3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777" y="607925"/>
            <a:ext cx="2700946" cy="1094834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2234406" y="6484736"/>
            <a:ext cx="437422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u="sng" cap="none" spc="0" dirty="0" smtClean="0">
                <a:ln w="0"/>
                <a:solidFill>
                  <a:schemeClr val="tx1"/>
                </a:solidFill>
              </a:rPr>
              <a:t>Traction Ice Melt</a:t>
            </a:r>
            <a:endParaRPr lang="en-US" sz="2800" b="1" u="sng" cap="none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62" y="5558301"/>
            <a:ext cx="2127642" cy="3411359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2378601" y="7358552"/>
            <a:ext cx="184056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cap="none" spc="0" dirty="0" smtClean="0">
                <a:ln w="0"/>
                <a:solidFill>
                  <a:schemeClr val="tx1"/>
                </a:solidFill>
              </a:rPr>
              <a:t>20# Bag</a:t>
            </a:r>
            <a:endParaRPr lang="en-US" sz="400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672362" y="7358552"/>
            <a:ext cx="184056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ln w="0"/>
              </a:rPr>
              <a:t>5</a:t>
            </a:r>
            <a:r>
              <a:rPr lang="en-US" sz="4000" cap="none" spc="0" dirty="0" smtClean="0">
                <a:ln w="0"/>
                <a:solidFill>
                  <a:schemeClr val="tx1"/>
                </a:solidFill>
              </a:rPr>
              <a:t>0# Bag</a:t>
            </a:r>
            <a:endParaRPr lang="en-US" sz="400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634089" y="7947644"/>
            <a:ext cx="191270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0"/>
              </a:rPr>
              <a:t>$13.69</a:t>
            </a:r>
            <a:endParaRPr lang="en-US" sz="48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452445" y="7937192"/>
            <a:ext cx="16001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0"/>
                <a:solidFill>
                  <a:schemeClr val="tx1"/>
                </a:solidFill>
              </a:rPr>
              <a:t>$</a:t>
            </a:r>
            <a:r>
              <a:rPr lang="en-US" sz="4800" b="1" dirty="0" smtClean="0">
                <a:ln w="0"/>
              </a:rPr>
              <a:t>6.2</a:t>
            </a:r>
            <a:r>
              <a:rPr lang="en-US" sz="4800" b="1" cap="none" spc="0" dirty="0" smtClean="0">
                <a:ln w="0"/>
                <a:solidFill>
                  <a:schemeClr val="tx1"/>
                </a:solidFill>
              </a:rPr>
              <a:t>9</a:t>
            </a:r>
            <a:endParaRPr lang="en-US" sz="4800" b="1" cap="none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45" name="Picture 4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026" y="5433390"/>
            <a:ext cx="2700946" cy="109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77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85" y="5686423"/>
            <a:ext cx="3055143" cy="30792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971" y="5361528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24" name="Rectangle 23"/>
          <p:cNvSpPr/>
          <p:nvPr/>
        </p:nvSpPr>
        <p:spPr>
          <a:xfrm>
            <a:off x="-25230" y="9111690"/>
            <a:ext cx="6717050" cy="2953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2172" y="503641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pic>
        <p:nvPicPr>
          <p:cNvPr id="17" name="Picture 1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054" y="546849"/>
            <a:ext cx="2809221" cy="1107944"/>
          </a:xfrm>
          <a:prstGeom prst="rect">
            <a:avLst/>
          </a:prstGeom>
        </p:spPr>
      </p:pic>
      <p:pic>
        <p:nvPicPr>
          <p:cNvPr id="21" name="Picture 2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673" y="5486764"/>
            <a:ext cx="2917772" cy="95954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0208" y="7864035"/>
            <a:ext cx="3739737" cy="11630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01386" y="1851155"/>
            <a:ext cx="3227835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JJ’s Fried Pies </a:t>
            </a:r>
          </a:p>
          <a:p>
            <a:pPr algn="ctr"/>
            <a:r>
              <a:rPr lang="en-U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Assorted Flavors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01431" y="2902655"/>
            <a:ext cx="182774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0"/>
                <a:solidFill>
                  <a:schemeClr val="tx1"/>
                </a:solidFill>
              </a:rPr>
              <a:t>.89¢</a:t>
            </a:r>
            <a:endParaRPr lang="en-US" sz="72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70208" y="6397236"/>
            <a:ext cx="377870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Rocky Mountain Chocolate Factory Chocolates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62846" y="7913110"/>
            <a:ext cx="194796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0"/>
                <a:solidFill>
                  <a:schemeClr val="tx1"/>
                </a:solidFill>
              </a:rPr>
              <a:t>$5.49</a:t>
            </a:r>
            <a:endParaRPr lang="en-US" sz="6000" b="1" cap="none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63" y="1929489"/>
            <a:ext cx="3859583" cy="202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32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3370233" y="3061420"/>
            <a:ext cx="2443163" cy="96165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971" y="5361528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24" name="Rectangle 23"/>
          <p:cNvSpPr/>
          <p:nvPr/>
        </p:nvSpPr>
        <p:spPr>
          <a:xfrm>
            <a:off x="-25230" y="9111690"/>
            <a:ext cx="6717050" cy="2953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2172" y="503641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pic>
        <p:nvPicPr>
          <p:cNvPr id="17" name="Picture 1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561" y="613844"/>
            <a:ext cx="2213344" cy="83351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93006" y="1562959"/>
            <a:ext cx="3814165" cy="12618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Cheez</a:t>
            </a:r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-It Crackers </a:t>
            </a:r>
          </a:p>
          <a:p>
            <a:pPr algn="ctr"/>
            <a:r>
              <a:rPr lang="en-US" sz="2000" dirty="0" smtClean="0">
                <a:ln w="0"/>
              </a:rPr>
              <a:t>Original, White Cheddar or </a:t>
            </a:r>
          </a:p>
          <a:p>
            <a:pPr algn="ctr"/>
            <a:r>
              <a:rPr lang="en-US" sz="2000" dirty="0" smtClean="0">
                <a:ln w="0"/>
              </a:rPr>
              <a:t>White Cheddar Grooves</a:t>
            </a:r>
            <a:endParaRPr lang="en-US" sz="20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15433" y="3013414"/>
            <a:ext cx="212910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0"/>
                <a:solidFill>
                  <a:schemeClr val="tx1"/>
                </a:solidFill>
              </a:rPr>
              <a:t>$</a:t>
            </a:r>
            <a:r>
              <a:rPr lang="en-US" sz="6600" b="1" dirty="0" smtClean="0">
                <a:ln w="0"/>
              </a:rPr>
              <a:t>3.2</a:t>
            </a:r>
            <a:r>
              <a:rPr lang="en-US" sz="6600" b="1" cap="none" spc="0" dirty="0" smtClean="0">
                <a:ln w="0"/>
                <a:solidFill>
                  <a:schemeClr val="tx1"/>
                </a:solidFill>
              </a:rPr>
              <a:t>9</a:t>
            </a:r>
            <a:endParaRPr lang="en-US" sz="6600" b="1" cap="none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45330">
            <a:off x="415621" y="813656"/>
            <a:ext cx="1464490" cy="19409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48390">
            <a:off x="1095223" y="1986207"/>
            <a:ext cx="1427927" cy="191384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370232" y="8006972"/>
            <a:ext cx="2443163" cy="96165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560" y="5487956"/>
            <a:ext cx="2213344" cy="83351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693005" y="6508511"/>
            <a:ext cx="3814165" cy="12618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Cheez</a:t>
            </a:r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-It Crackers </a:t>
            </a:r>
          </a:p>
          <a:p>
            <a:pPr algn="ctr"/>
            <a:r>
              <a:rPr lang="en-US" sz="2000" dirty="0" smtClean="0">
                <a:ln w="0"/>
              </a:rPr>
              <a:t>Original, White Cheddar or </a:t>
            </a:r>
          </a:p>
          <a:p>
            <a:pPr algn="ctr"/>
            <a:r>
              <a:rPr lang="en-US" sz="2000" dirty="0" smtClean="0">
                <a:ln w="0"/>
              </a:rPr>
              <a:t>White Cheddar Grooves</a:t>
            </a:r>
            <a:endParaRPr lang="en-US" sz="20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515432" y="7958966"/>
            <a:ext cx="212910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0"/>
                <a:solidFill>
                  <a:schemeClr val="tx1"/>
                </a:solidFill>
              </a:rPr>
              <a:t>$</a:t>
            </a:r>
            <a:r>
              <a:rPr lang="en-US" sz="6600" b="1" dirty="0" smtClean="0">
                <a:ln w="0"/>
              </a:rPr>
              <a:t>3.2</a:t>
            </a:r>
            <a:r>
              <a:rPr lang="en-US" sz="6600" b="1" cap="none" spc="0" dirty="0" smtClean="0">
                <a:ln w="0"/>
                <a:solidFill>
                  <a:schemeClr val="tx1"/>
                </a:solidFill>
              </a:rPr>
              <a:t>9</a:t>
            </a:r>
            <a:endParaRPr lang="en-US" sz="6600" b="1" cap="none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45330">
            <a:off x="415620" y="5759208"/>
            <a:ext cx="1464490" cy="194093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48390">
            <a:off x="1095222" y="6931759"/>
            <a:ext cx="1427927" cy="191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5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001" y="716448"/>
            <a:ext cx="1623391" cy="308967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370233" y="2975692"/>
            <a:ext cx="2443163" cy="96165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971" y="5361528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24" name="Rectangle 23"/>
          <p:cNvSpPr/>
          <p:nvPr/>
        </p:nvSpPr>
        <p:spPr>
          <a:xfrm>
            <a:off x="-25230" y="9111690"/>
            <a:ext cx="6717050" cy="2953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2172" y="503641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pic>
        <p:nvPicPr>
          <p:cNvPr id="17" name="Picture 1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098" y="543372"/>
            <a:ext cx="2891291" cy="102025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31660" y="1742693"/>
            <a:ext cx="381416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Wonderful Pistachios </a:t>
            </a:r>
            <a:r>
              <a:rPr 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Salt &amp; Pepper or Sweet Chili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15432" y="2927686"/>
            <a:ext cx="212910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0"/>
                <a:solidFill>
                  <a:schemeClr val="tx1"/>
                </a:solidFill>
              </a:rPr>
              <a:t>$</a:t>
            </a:r>
            <a:r>
              <a:rPr lang="en-US" sz="6600" b="1" dirty="0" smtClean="0">
                <a:ln w="0"/>
              </a:rPr>
              <a:t>5.2</a:t>
            </a:r>
            <a:r>
              <a:rPr lang="en-US" sz="6600" b="1" cap="none" spc="0" dirty="0" smtClean="0">
                <a:ln w="0"/>
                <a:solidFill>
                  <a:schemeClr val="tx1"/>
                </a:solidFill>
              </a:rPr>
              <a:t>9</a:t>
            </a:r>
            <a:endParaRPr lang="en-US" sz="66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331579" y="7842005"/>
            <a:ext cx="2443163" cy="96165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444" y="5409685"/>
            <a:ext cx="2891291" cy="1020259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476778" y="7793999"/>
            <a:ext cx="212910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0"/>
                <a:solidFill>
                  <a:schemeClr val="tx1"/>
                </a:solidFill>
              </a:rPr>
              <a:t>$</a:t>
            </a:r>
            <a:r>
              <a:rPr lang="en-US" sz="6600" b="1" dirty="0" smtClean="0">
                <a:ln w="0"/>
              </a:rPr>
              <a:t>5.2</a:t>
            </a:r>
            <a:r>
              <a:rPr lang="en-US" sz="6600" b="1" cap="none" spc="0" dirty="0" smtClean="0">
                <a:ln w="0"/>
                <a:solidFill>
                  <a:schemeClr val="tx1"/>
                </a:solidFill>
              </a:rPr>
              <a:t>9</a:t>
            </a:r>
            <a:endParaRPr lang="en-US" sz="6600" b="1" cap="none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371" y="1099480"/>
            <a:ext cx="1606438" cy="306413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001" y="5607616"/>
            <a:ext cx="1623391" cy="308967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731660" y="6633861"/>
            <a:ext cx="381416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Wonderful Pistachios </a:t>
            </a:r>
            <a:r>
              <a:rPr 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Salt &amp; Pepper or Sweet Chili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371" y="5990648"/>
            <a:ext cx="1606438" cy="306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7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\\ffmdc\users\bbanwart\Documents\Logos\FFM_SOLID_Logo_tag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27" y="528460"/>
            <a:ext cx="1720606" cy="61020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ounded Rectangle 3"/>
          <p:cNvSpPr/>
          <p:nvPr/>
        </p:nvSpPr>
        <p:spPr>
          <a:xfrm>
            <a:off x="2999764" y="2132715"/>
            <a:ext cx="2704350" cy="767239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-25230" y="9111690"/>
            <a:ext cx="6717050" cy="2953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2172" y="503642"/>
            <a:ext cx="5935185" cy="257389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7" name="Rectangle 6"/>
          <p:cNvSpPr/>
          <p:nvPr/>
        </p:nvSpPr>
        <p:spPr>
          <a:xfrm>
            <a:off x="3179909" y="1055497"/>
            <a:ext cx="2387163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0"/>
                <a:solidFill>
                  <a:srgbClr val="FF0000"/>
                </a:solidFill>
                <a:latin typeface="Georgia" panose="02040502050405020303" pitchFamily="18" charset="0"/>
              </a:rPr>
              <a:t>Beef Steak Tomatoes</a:t>
            </a:r>
            <a:endParaRPr lang="en-US" sz="3200" b="1" cap="none" spc="0" dirty="0">
              <a:ln w="0"/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92046" y="508576"/>
            <a:ext cx="420975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u="sng" cap="none" spc="0" dirty="0" smtClean="0">
                <a:ln w="0"/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Colorado Grown</a:t>
            </a:r>
            <a:endParaRPr lang="en-US" sz="3200" b="1" u="sng" cap="none" spc="0" dirty="0">
              <a:ln w="0"/>
              <a:solidFill>
                <a:schemeClr val="accent6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81411" y="1955133"/>
            <a:ext cx="17107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chemeClr val="tx1"/>
                </a:solidFill>
                <a:latin typeface="Georgia" panose="02040502050405020303" pitchFamily="18" charset="0"/>
              </a:rPr>
              <a:t>2.59</a:t>
            </a:r>
            <a:endParaRPr lang="en-US" sz="5400" b="1" cap="none" spc="0" dirty="0">
              <a:ln w="0"/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88" y="1106061"/>
            <a:ext cx="2727536" cy="1976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Rectangle 19"/>
          <p:cNvSpPr/>
          <p:nvPr/>
        </p:nvSpPr>
        <p:spPr>
          <a:xfrm>
            <a:off x="4938311" y="2385013"/>
            <a:ext cx="78258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0"/>
                <a:solidFill>
                  <a:schemeClr val="tx1"/>
                </a:solidFill>
                <a:latin typeface="Georgia" panose="02040502050405020303" pitchFamily="18" charset="0"/>
              </a:rPr>
              <a:t>Lb.</a:t>
            </a:r>
            <a:endParaRPr lang="en-US" sz="2800" b="1" cap="none" spc="0" dirty="0">
              <a:ln w="0"/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025878" y="2008156"/>
            <a:ext cx="51328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0"/>
                <a:solidFill>
                  <a:schemeClr val="tx1"/>
                </a:solidFill>
                <a:latin typeface="Georgia" panose="02040502050405020303" pitchFamily="18" charset="0"/>
              </a:rPr>
              <a:t>$</a:t>
            </a:r>
            <a:endParaRPr lang="en-US" sz="4000" b="1" cap="none" spc="0" dirty="0">
              <a:ln w="0"/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pic>
        <p:nvPicPr>
          <p:cNvPr id="23" name="Picture 22" descr="\\ffmdc\users\bbanwart\Documents\Logos\FFM_SOLID_Logo_tag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43" y="3704773"/>
            <a:ext cx="1720606" cy="610208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Rounded Rectangle 28"/>
          <p:cNvSpPr/>
          <p:nvPr/>
        </p:nvSpPr>
        <p:spPr>
          <a:xfrm>
            <a:off x="3019680" y="5309028"/>
            <a:ext cx="2704350" cy="767239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52088" y="3679955"/>
            <a:ext cx="5935185" cy="257389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35" name="Rectangle 34"/>
          <p:cNvSpPr/>
          <p:nvPr/>
        </p:nvSpPr>
        <p:spPr>
          <a:xfrm>
            <a:off x="3199825" y="4231810"/>
            <a:ext cx="2387163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0"/>
                <a:solidFill>
                  <a:srgbClr val="FF0000"/>
                </a:solidFill>
                <a:latin typeface="Georgia" panose="02040502050405020303" pitchFamily="18" charset="0"/>
              </a:rPr>
              <a:t>Beef Steak Tomatoes</a:t>
            </a:r>
            <a:endParaRPr lang="en-US" sz="3200" b="1" cap="none" spc="0" dirty="0">
              <a:ln w="0"/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911962" y="3684889"/>
            <a:ext cx="420975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u="sng" cap="none" spc="0" dirty="0" smtClean="0">
                <a:ln w="0"/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Colorado Grown</a:t>
            </a:r>
            <a:endParaRPr lang="en-US" sz="3200" b="1" u="sng" cap="none" spc="0" dirty="0">
              <a:ln w="0"/>
              <a:solidFill>
                <a:schemeClr val="accent6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401327" y="5131446"/>
            <a:ext cx="17107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chemeClr val="tx1"/>
                </a:solidFill>
                <a:latin typeface="Georgia" panose="02040502050405020303" pitchFamily="18" charset="0"/>
              </a:rPr>
              <a:t>2.59</a:t>
            </a:r>
            <a:endParaRPr lang="en-US" sz="5400" b="1" cap="none" spc="0" dirty="0">
              <a:ln w="0"/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4" y="4282374"/>
            <a:ext cx="2727536" cy="1976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9" name="Rectangle 38"/>
          <p:cNvSpPr/>
          <p:nvPr/>
        </p:nvSpPr>
        <p:spPr>
          <a:xfrm>
            <a:off x="4958227" y="5561326"/>
            <a:ext cx="78258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0"/>
                <a:solidFill>
                  <a:schemeClr val="tx1"/>
                </a:solidFill>
                <a:latin typeface="Georgia" panose="02040502050405020303" pitchFamily="18" charset="0"/>
              </a:rPr>
              <a:t>Lb.</a:t>
            </a:r>
            <a:endParaRPr lang="en-US" sz="2800" b="1" cap="none" spc="0" dirty="0">
              <a:ln w="0"/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045794" y="5184469"/>
            <a:ext cx="51328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0"/>
                <a:solidFill>
                  <a:schemeClr val="tx1"/>
                </a:solidFill>
                <a:latin typeface="Georgia" panose="02040502050405020303" pitchFamily="18" charset="0"/>
              </a:rPr>
              <a:t>$</a:t>
            </a:r>
            <a:endParaRPr lang="en-US" sz="4000" b="1" cap="none" spc="0" dirty="0">
              <a:ln w="0"/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15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3370233" y="2975692"/>
            <a:ext cx="2443163" cy="96165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971" y="5361528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24" name="Rectangle 23"/>
          <p:cNvSpPr/>
          <p:nvPr/>
        </p:nvSpPr>
        <p:spPr>
          <a:xfrm>
            <a:off x="-25230" y="9111690"/>
            <a:ext cx="6717050" cy="2953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2172" y="503641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pic>
        <p:nvPicPr>
          <p:cNvPr id="17" name="Picture 1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098" y="543372"/>
            <a:ext cx="2891291" cy="102025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31660" y="1685541"/>
            <a:ext cx="381416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chemeClr val="tx1"/>
                </a:solidFill>
              </a:rPr>
              <a:t>Fun Pops </a:t>
            </a:r>
            <a:endParaRPr lang="en-US" sz="48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15433" y="2913398"/>
            <a:ext cx="212910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0"/>
                <a:solidFill>
                  <a:schemeClr val="tx1"/>
                </a:solidFill>
              </a:rPr>
              <a:t>$</a:t>
            </a:r>
            <a:r>
              <a:rPr lang="en-US" sz="6600" b="1" dirty="0" smtClean="0">
                <a:ln w="0"/>
              </a:rPr>
              <a:t>1.99</a:t>
            </a:r>
            <a:endParaRPr lang="en-US" sz="66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403019" y="7842005"/>
            <a:ext cx="2443163" cy="96165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444" y="5409685"/>
            <a:ext cx="2891291" cy="1020259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548219" y="7793999"/>
            <a:ext cx="212910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0"/>
                <a:solidFill>
                  <a:schemeClr val="tx1"/>
                </a:solidFill>
              </a:rPr>
              <a:t>$</a:t>
            </a:r>
            <a:r>
              <a:rPr lang="en-US" sz="6600" b="1" dirty="0" smtClean="0">
                <a:ln w="0"/>
              </a:rPr>
              <a:t>1.9</a:t>
            </a:r>
            <a:r>
              <a:rPr lang="en-US" sz="6600" b="1" cap="none" spc="0" dirty="0" smtClean="0">
                <a:ln w="0"/>
                <a:solidFill>
                  <a:schemeClr val="tx1"/>
                </a:solidFill>
              </a:rPr>
              <a:t>9</a:t>
            </a:r>
            <a:endParaRPr lang="en-US" sz="66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852411" y="6552987"/>
            <a:ext cx="381416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0"/>
                <a:solidFill>
                  <a:schemeClr val="tx1"/>
                </a:solidFill>
              </a:rPr>
              <a:t>Fun Pops</a:t>
            </a:r>
            <a:endParaRPr lang="en-US" sz="4800" b="1" cap="none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25" y="1257301"/>
            <a:ext cx="2857116" cy="285711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473" y="6044879"/>
            <a:ext cx="2857116" cy="285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5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98" y="6488041"/>
            <a:ext cx="3459637" cy="24698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971" y="5364506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10" name="Rectangle 9"/>
          <p:cNvSpPr/>
          <p:nvPr/>
        </p:nvSpPr>
        <p:spPr>
          <a:xfrm>
            <a:off x="10971" y="497640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6" name="Rectangle 5"/>
          <p:cNvSpPr/>
          <p:nvPr/>
        </p:nvSpPr>
        <p:spPr>
          <a:xfrm>
            <a:off x="3260033" y="1566964"/>
            <a:ext cx="359796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Sara Lee Pies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Picture 1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943" y="609572"/>
            <a:ext cx="2393300" cy="958624"/>
          </a:xfrm>
          <a:prstGeom prst="rect">
            <a:avLst/>
          </a:prstGeom>
        </p:spPr>
      </p:pic>
      <p:sp>
        <p:nvSpPr>
          <p:cNvPr id="7" name="32-Point Star 6"/>
          <p:cNvSpPr/>
          <p:nvPr/>
        </p:nvSpPr>
        <p:spPr>
          <a:xfrm>
            <a:off x="3060067" y="2794281"/>
            <a:ext cx="3569216" cy="1380435"/>
          </a:xfrm>
          <a:prstGeom prst="star32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708837" y="2925795"/>
            <a:ext cx="212910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0"/>
              </a:rPr>
              <a:t>$1.99</a:t>
            </a:r>
            <a:endParaRPr lang="en-US" sz="66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60067" y="5638484"/>
            <a:ext cx="359796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Fiora</a:t>
            </a:r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Paper Towels</a:t>
            </a:r>
          </a:p>
          <a:p>
            <a:pPr algn="ctr"/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 Rolls </a:t>
            </a:r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2" name="Picture 2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93" y="5524823"/>
            <a:ext cx="2315055" cy="898425"/>
          </a:xfrm>
          <a:prstGeom prst="rect">
            <a:avLst/>
          </a:prstGeom>
        </p:spPr>
      </p:pic>
      <p:sp>
        <p:nvSpPr>
          <p:cNvPr id="27" name="32-Point Star 26"/>
          <p:cNvSpPr/>
          <p:nvPr/>
        </p:nvSpPr>
        <p:spPr>
          <a:xfrm>
            <a:off x="3076522" y="7577478"/>
            <a:ext cx="3569216" cy="1380435"/>
          </a:xfrm>
          <a:prstGeom prst="star32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991206" y="7667530"/>
            <a:ext cx="18357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0"/>
              </a:rPr>
              <a:t>4.59</a:t>
            </a:r>
            <a:endParaRPr lang="en-US" sz="7200" b="1" cap="none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98" y="1622171"/>
            <a:ext cx="3838785" cy="2550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3694596" y="7641546"/>
            <a:ext cx="4972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0"/>
                <a:solidFill>
                  <a:schemeClr val="tx1"/>
                </a:solidFill>
              </a:rPr>
              <a:t>$</a:t>
            </a:r>
            <a:endParaRPr lang="en-US" sz="4800" b="1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3238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75" y="1078683"/>
            <a:ext cx="2239255" cy="17155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985" y="2083704"/>
            <a:ext cx="2438400" cy="20478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971" y="5364506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10" name="Rectangle 9"/>
          <p:cNvSpPr/>
          <p:nvPr/>
        </p:nvSpPr>
        <p:spPr>
          <a:xfrm>
            <a:off x="10971" y="497640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6" name="Rectangle 5"/>
          <p:cNvSpPr/>
          <p:nvPr/>
        </p:nvSpPr>
        <p:spPr>
          <a:xfrm>
            <a:off x="2863514" y="1511783"/>
            <a:ext cx="359796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Top Ramen </a:t>
            </a:r>
          </a:p>
          <a:p>
            <a:pPr algn="ctr"/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 Packs 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Picture 1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943" y="609572"/>
            <a:ext cx="2393300" cy="958624"/>
          </a:xfrm>
          <a:prstGeom prst="rect">
            <a:avLst/>
          </a:prstGeom>
        </p:spPr>
      </p:pic>
      <p:sp>
        <p:nvSpPr>
          <p:cNvPr id="7" name="32-Point Star 6"/>
          <p:cNvSpPr/>
          <p:nvPr/>
        </p:nvSpPr>
        <p:spPr>
          <a:xfrm>
            <a:off x="2535962" y="2638753"/>
            <a:ext cx="4093321" cy="1535964"/>
          </a:xfrm>
          <a:prstGeom prst="star32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229253" y="2832593"/>
            <a:ext cx="286649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0"/>
              </a:rPr>
              <a:t>2 for $4</a:t>
            </a:r>
            <a:endParaRPr lang="en-US" sz="6600" b="1" cap="none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49" y="5903806"/>
            <a:ext cx="2239255" cy="171559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071" y="6908827"/>
            <a:ext cx="2438400" cy="204787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874600" y="6336906"/>
            <a:ext cx="359796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Top Ramen </a:t>
            </a:r>
          </a:p>
          <a:p>
            <a:pPr algn="ctr"/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 Packs 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1" name="Picture 2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029" y="5434695"/>
            <a:ext cx="2393300" cy="958624"/>
          </a:xfrm>
          <a:prstGeom prst="rect">
            <a:avLst/>
          </a:prstGeom>
        </p:spPr>
      </p:pic>
      <p:sp>
        <p:nvSpPr>
          <p:cNvPr id="23" name="32-Point Star 22"/>
          <p:cNvSpPr/>
          <p:nvPr/>
        </p:nvSpPr>
        <p:spPr>
          <a:xfrm>
            <a:off x="2547048" y="7463876"/>
            <a:ext cx="4093321" cy="1535964"/>
          </a:xfrm>
          <a:prstGeom prst="star32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240339" y="7657716"/>
            <a:ext cx="286649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0"/>
              </a:rPr>
              <a:t>2 for $4</a:t>
            </a:r>
            <a:endParaRPr lang="en-US" sz="6600" b="1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037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21" y="1702965"/>
            <a:ext cx="3752851" cy="250014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971" y="5364506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10" name="Rectangle 9"/>
          <p:cNvSpPr/>
          <p:nvPr/>
        </p:nvSpPr>
        <p:spPr>
          <a:xfrm>
            <a:off x="10971" y="497640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6" name="Rectangle 5"/>
          <p:cNvSpPr/>
          <p:nvPr/>
        </p:nvSpPr>
        <p:spPr>
          <a:xfrm>
            <a:off x="3740384" y="817007"/>
            <a:ext cx="294798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0"/>
                <a:solidFill>
                  <a:schemeClr val="tx1"/>
                </a:solidFill>
              </a:rPr>
              <a:t>Russell Stover </a:t>
            </a:r>
          </a:p>
          <a:p>
            <a:pPr algn="ctr"/>
            <a:r>
              <a:rPr lang="en-US" sz="3600" b="1" cap="none" spc="0" dirty="0" smtClean="0">
                <a:ln w="0"/>
                <a:solidFill>
                  <a:schemeClr val="tx1"/>
                </a:solidFill>
              </a:rPr>
              <a:t>Large Boxed Chocolates  </a:t>
            </a:r>
            <a:endParaRPr lang="en-US" sz="3600" b="1" cap="none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96" y="623860"/>
            <a:ext cx="2393300" cy="958624"/>
          </a:xfrm>
          <a:prstGeom prst="rect">
            <a:avLst/>
          </a:prstGeom>
        </p:spPr>
      </p:pic>
      <p:sp>
        <p:nvSpPr>
          <p:cNvPr id="7" name="32-Point Star 6"/>
          <p:cNvSpPr/>
          <p:nvPr/>
        </p:nvSpPr>
        <p:spPr>
          <a:xfrm>
            <a:off x="2874600" y="2655810"/>
            <a:ext cx="3754683" cy="1490331"/>
          </a:xfrm>
          <a:prstGeom prst="star32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686062" y="2835957"/>
            <a:ext cx="212910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0"/>
              </a:rPr>
              <a:t>$7.99</a:t>
            </a:r>
            <a:endParaRPr lang="en-US" sz="6600" b="1" cap="none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47" y="6551086"/>
            <a:ext cx="3752851" cy="2500146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747598" y="5679416"/>
            <a:ext cx="294798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0"/>
                <a:solidFill>
                  <a:schemeClr val="tx1"/>
                </a:solidFill>
              </a:rPr>
              <a:t>Russell Stover </a:t>
            </a:r>
          </a:p>
          <a:p>
            <a:pPr algn="ctr"/>
            <a:r>
              <a:rPr lang="en-US" sz="3600" b="1" cap="none" spc="0" dirty="0" smtClean="0">
                <a:ln w="0"/>
                <a:solidFill>
                  <a:schemeClr val="tx1"/>
                </a:solidFill>
              </a:rPr>
              <a:t>Large Boxed Chocolates  </a:t>
            </a:r>
            <a:endParaRPr lang="en-US" sz="3600" b="1" cap="none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25" name="Picture 2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10" y="5471981"/>
            <a:ext cx="2393300" cy="958624"/>
          </a:xfrm>
          <a:prstGeom prst="rect">
            <a:avLst/>
          </a:prstGeom>
        </p:spPr>
      </p:pic>
      <p:sp>
        <p:nvSpPr>
          <p:cNvPr id="26" name="32-Point Star 25"/>
          <p:cNvSpPr/>
          <p:nvPr/>
        </p:nvSpPr>
        <p:spPr>
          <a:xfrm>
            <a:off x="2881814" y="7503931"/>
            <a:ext cx="3754683" cy="1490331"/>
          </a:xfrm>
          <a:prstGeom prst="star32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693276" y="7684078"/>
            <a:ext cx="212910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0"/>
              </a:rPr>
              <a:t>$7.99</a:t>
            </a:r>
            <a:endParaRPr lang="en-US" sz="6600" b="1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8523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971" y="5361528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10" name="Rectangle 9"/>
          <p:cNvSpPr/>
          <p:nvPr/>
        </p:nvSpPr>
        <p:spPr>
          <a:xfrm>
            <a:off x="10971" y="497640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4243424" y="-24045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-4243424" y="433155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5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019952" y="1573947"/>
            <a:ext cx="37164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Ritz Crackers Original Boxed or Fresh Stacks</a:t>
            </a:r>
            <a:endParaRPr lang="en-US" sz="1050" b="1" dirty="0"/>
          </a:p>
        </p:txBody>
      </p:sp>
      <p:sp>
        <p:nvSpPr>
          <p:cNvPr id="23" name="Rectangle 22"/>
          <p:cNvSpPr/>
          <p:nvPr/>
        </p:nvSpPr>
        <p:spPr>
          <a:xfrm>
            <a:off x="3677897" y="3095950"/>
            <a:ext cx="2357795" cy="94773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276086" y="2952132"/>
            <a:ext cx="320416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0"/>
                <a:solidFill>
                  <a:schemeClr val="tx1"/>
                </a:solidFill>
              </a:rPr>
              <a:t>$4.49</a:t>
            </a:r>
            <a:endParaRPr lang="en-US" sz="7200" b="1" cap="none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26" name="Picture 2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637" y="599289"/>
            <a:ext cx="2315055" cy="898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58" y="887141"/>
            <a:ext cx="2471518" cy="24825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7056" y="1496416"/>
            <a:ext cx="1411183" cy="2518693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977212" y="6412419"/>
            <a:ext cx="37164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Ritz Crackers Original Boxed or Fresh Stacks</a:t>
            </a:r>
            <a:endParaRPr lang="en-US" sz="1050" b="1" dirty="0"/>
          </a:p>
        </p:txBody>
      </p:sp>
      <p:sp>
        <p:nvSpPr>
          <p:cNvPr id="31" name="Rectangle 30"/>
          <p:cNvSpPr/>
          <p:nvPr/>
        </p:nvSpPr>
        <p:spPr>
          <a:xfrm>
            <a:off x="3677897" y="7982079"/>
            <a:ext cx="2357795" cy="93400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276086" y="7819687"/>
            <a:ext cx="320416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0"/>
              </a:rPr>
              <a:t>$4.49</a:t>
            </a:r>
            <a:endParaRPr lang="en-US" sz="7200" b="1" cap="none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33" name="Picture 3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897" y="5410065"/>
            <a:ext cx="2315055" cy="8984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58" y="5754696"/>
            <a:ext cx="2471518" cy="248257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7056" y="6363971"/>
            <a:ext cx="1411183" cy="251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8673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96" y="5651363"/>
            <a:ext cx="3323220" cy="32488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971" y="5361528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10" name="Rectangle 9"/>
          <p:cNvSpPr/>
          <p:nvPr/>
        </p:nvSpPr>
        <p:spPr>
          <a:xfrm>
            <a:off x="10971" y="497640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4243424" y="-24045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-4243424" y="433155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5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905772" y="6440995"/>
            <a:ext cx="37164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Big Foot Snow Shovel</a:t>
            </a:r>
            <a:endParaRPr lang="en-US" sz="1200" b="1" dirty="0"/>
          </a:p>
        </p:txBody>
      </p:sp>
      <p:sp>
        <p:nvSpPr>
          <p:cNvPr id="31" name="Rectangle 30"/>
          <p:cNvSpPr/>
          <p:nvPr/>
        </p:nvSpPr>
        <p:spPr>
          <a:xfrm>
            <a:off x="3606457" y="7795702"/>
            <a:ext cx="2887653" cy="105766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448203" y="7728414"/>
            <a:ext cx="320416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0"/>
              </a:rPr>
              <a:t>$14.99</a:t>
            </a:r>
            <a:endParaRPr lang="en-US" sz="7200" b="1" cap="none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33" name="Picture 3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197" y="5466337"/>
            <a:ext cx="2315055" cy="8984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32" y="822480"/>
            <a:ext cx="3323220" cy="324880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875608" y="1612112"/>
            <a:ext cx="37164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Big Foot Snow Shovel</a:t>
            </a:r>
            <a:endParaRPr lang="en-US" sz="1200" b="1" dirty="0"/>
          </a:p>
        </p:txBody>
      </p:sp>
      <p:sp>
        <p:nvSpPr>
          <p:cNvPr id="25" name="Rectangle 24"/>
          <p:cNvSpPr/>
          <p:nvPr/>
        </p:nvSpPr>
        <p:spPr>
          <a:xfrm>
            <a:off x="3576293" y="2966819"/>
            <a:ext cx="2887653" cy="105766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418039" y="2899531"/>
            <a:ext cx="320416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0"/>
              </a:rPr>
              <a:t>$14.99</a:t>
            </a:r>
            <a:endParaRPr lang="en-US" sz="7200" b="1" cap="none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28" name="Picture 2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033" y="637454"/>
            <a:ext cx="2315055" cy="89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5045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5987" y="1587119"/>
            <a:ext cx="2135830" cy="18087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296" y="5651363"/>
            <a:ext cx="3323220" cy="32488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971" y="5361528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10" name="Rectangle 9"/>
          <p:cNvSpPr/>
          <p:nvPr/>
        </p:nvSpPr>
        <p:spPr>
          <a:xfrm>
            <a:off x="10971" y="497640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4243424" y="-24045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-4243424" y="433155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5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905772" y="6440995"/>
            <a:ext cx="37164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Big Foot Snow Shovel</a:t>
            </a:r>
            <a:endParaRPr lang="en-US" sz="1200" b="1" dirty="0"/>
          </a:p>
        </p:txBody>
      </p:sp>
      <p:sp>
        <p:nvSpPr>
          <p:cNvPr id="31" name="Rectangle 30"/>
          <p:cNvSpPr/>
          <p:nvPr/>
        </p:nvSpPr>
        <p:spPr>
          <a:xfrm>
            <a:off x="3606457" y="7795702"/>
            <a:ext cx="2887653" cy="105766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448203" y="7728414"/>
            <a:ext cx="320416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0"/>
              </a:rPr>
              <a:t>$14.99</a:t>
            </a:r>
            <a:endParaRPr lang="en-US" sz="7200" b="1" cap="none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33" name="Picture 3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197" y="5466337"/>
            <a:ext cx="2315055" cy="89842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345311" y="613898"/>
            <a:ext cx="40798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Festive Turkey Disposable Thanksgiving Dinner Ware</a:t>
            </a:r>
            <a:endParaRPr lang="en-US" sz="1000" b="1" dirty="0"/>
          </a:p>
        </p:txBody>
      </p:sp>
      <p:sp>
        <p:nvSpPr>
          <p:cNvPr id="25" name="Rectangle 24"/>
          <p:cNvSpPr/>
          <p:nvPr/>
        </p:nvSpPr>
        <p:spPr>
          <a:xfrm>
            <a:off x="173580" y="3369231"/>
            <a:ext cx="1772865" cy="71984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75302" y="3313591"/>
            <a:ext cx="1750436" cy="8311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0"/>
              </a:rPr>
              <a:t>$1.49 </a:t>
            </a:r>
            <a:endParaRPr lang="en-US" sz="4800" b="1" cap="none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28" name="Picture 2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68" y="709305"/>
            <a:ext cx="1895488" cy="8128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744978">
            <a:off x="2325393" y="2512845"/>
            <a:ext cx="1434499" cy="13876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72144" y="2343781"/>
            <a:ext cx="211235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0"/>
              </a:rPr>
              <a:t>Plates</a:t>
            </a:r>
            <a:endParaRPr lang="en-US" sz="40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7296" y="2324482"/>
            <a:ext cx="190629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0"/>
                <a:solidFill>
                  <a:schemeClr val="tx1"/>
                </a:solidFill>
              </a:rPr>
              <a:t>Napkins</a:t>
            </a:r>
            <a:endParaRPr lang="en-US" sz="40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17793" y="2872436"/>
            <a:ext cx="82105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0"/>
                <a:solidFill>
                  <a:schemeClr val="tx1"/>
                </a:solidFill>
              </a:rPr>
              <a:t>8 ct.</a:t>
            </a:r>
            <a:endParaRPr lang="en-US" sz="28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0884" y="2875048"/>
            <a:ext cx="10038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0"/>
                <a:solidFill>
                  <a:schemeClr val="tx1"/>
                </a:solidFill>
              </a:rPr>
              <a:t>16 ct.</a:t>
            </a:r>
            <a:endParaRPr lang="en-US" sz="28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806724" y="3370987"/>
            <a:ext cx="1772865" cy="71984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829153" y="3315347"/>
            <a:ext cx="1750436" cy="8311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0"/>
              </a:rPr>
              <a:t>$2.99 </a:t>
            </a:r>
            <a:endParaRPr lang="en-US" sz="4800" b="1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6311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971" y="5361528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10" name="Rectangle 9"/>
          <p:cNvSpPr/>
          <p:nvPr/>
        </p:nvSpPr>
        <p:spPr>
          <a:xfrm>
            <a:off x="10971" y="497640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4243424" y="-24045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-4243424" y="433155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5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28" name="Picture 2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744" y="602430"/>
            <a:ext cx="2315055" cy="8984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0283" y="587523"/>
            <a:ext cx="398763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u="sng" dirty="0" smtClean="0">
                <a:ln w="0"/>
              </a:rPr>
              <a:t>Out of Date </a:t>
            </a:r>
            <a:endParaRPr lang="en-US" sz="6000" b="0" u="sng" cap="none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8728" y="1898468"/>
            <a:ext cx="2624704" cy="212873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20933450">
            <a:off x="94177" y="1674217"/>
            <a:ext cx="384111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0"/>
                <a:solidFill>
                  <a:srgbClr val="FF0000"/>
                </a:solidFill>
              </a:rPr>
              <a:t>75</a:t>
            </a:r>
            <a:r>
              <a:rPr lang="en-US" sz="8000" b="1" cap="none" spc="0" dirty="0" smtClean="0">
                <a:ln w="0"/>
                <a:solidFill>
                  <a:srgbClr val="FF0000"/>
                </a:solidFill>
              </a:rPr>
              <a:t>% OFF</a:t>
            </a:r>
            <a:endParaRPr lang="en-US" sz="8000" b="1" cap="none" spc="0" dirty="0">
              <a:ln w="0"/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6452" y="3189597"/>
            <a:ext cx="39267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This cart only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0971" y="5353709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pic>
        <p:nvPicPr>
          <p:cNvPr id="23" name="Picture 2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744" y="5458499"/>
            <a:ext cx="2315055" cy="898425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00283" y="5443592"/>
            <a:ext cx="398763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u="sng" dirty="0" smtClean="0">
                <a:ln w="0"/>
              </a:rPr>
              <a:t>Out of Date </a:t>
            </a:r>
            <a:endParaRPr lang="en-US" sz="6000" b="0" u="sng" cap="none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8728" y="6754537"/>
            <a:ext cx="2624704" cy="212873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 rot="20789066">
            <a:off x="94177" y="6530286"/>
            <a:ext cx="384111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0"/>
                <a:solidFill>
                  <a:srgbClr val="FF0000"/>
                </a:solidFill>
              </a:rPr>
              <a:t>75</a:t>
            </a:r>
            <a:r>
              <a:rPr lang="en-US" sz="8000" b="1" cap="none" spc="0" dirty="0" smtClean="0">
                <a:ln w="0"/>
                <a:solidFill>
                  <a:srgbClr val="FF0000"/>
                </a:solidFill>
              </a:rPr>
              <a:t>% OFF</a:t>
            </a:r>
            <a:endParaRPr lang="en-US" sz="8000" b="1" cap="none" spc="0" dirty="0">
              <a:ln w="0"/>
              <a:solidFill>
                <a:srgbClr val="FF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6452" y="8045666"/>
            <a:ext cx="39267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This cart only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19910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62" y="497640"/>
            <a:ext cx="3485908" cy="37118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18" y="5390591"/>
            <a:ext cx="3125078" cy="36857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971" y="5361528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10" name="Rectangle 9"/>
          <p:cNvSpPr/>
          <p:nvPr/>
        </p:nvSpPr>
        <p:spPr>
          <a:xfrm>
            <a:off x="10971" y="497640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4243424" y="-24045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-4243424" y="433155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5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25" name="Picture 2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924" y="5477933"/>
            <a:ext cx="2315055" cy="89842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152143" y="6489709"/>
            <a:ext cx="34786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Pringles Potato Chips </a:t>
            </a:r>
            <a:endParaRPr lang="en-US" sz="1400" dirty="0"/>
          </a:p>
        </p:txBody>
      </p:sp>
      <p:sp>
        <p:nvSpPr>
          <p:cNvPr id="19" name="Rectangle 18"/>
          <p:cNvSpPr/>
          <p:nvPr/>
        </p:nvSpPr>
        <p:spPr>
          <a:xfrm>
            <a:off x="3487457" y="7893761"/>
            <a:ext cx="2880990" cy="97362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776034" y="7780409"/>
            <a:ext cx="230383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0"/>
              </a:rPr>
              <a:t>$2.19</a:t>
            </a:r>
            <a:endParaRPr lang="en-US" sz="72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733924" y="1534084"/>
            <a:ext cx="27780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Abalone" panose="00000400000000000000" pitchFamily="2" charset="0"/>
              </a:rPr>
              <a:t>SF Vanilla Ice Cream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862208" y="3058231"/>
            <a:ext cx="2689476" cy="97362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4053392" y="2967636"/>
            <a:ext cx="230383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0"/>
                <a:solidFill>
                  <a:schemeClr val="tx1"/>
                </a:solidFill>
              </a:rPr>
              <a:t>$2.59</a:t>
            </a:r>
            <a:endParaRPr lang="en-US" sz="7200" b="1" cap="none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21" name="Picture 2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392" y="601650"/>
            <a:ext cx="2315055" cy="93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128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971" y="5361528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10" name="Rectangle 9"/>
          <p:cNvSpPr/>
          <p:nvPr/>
        </p:nvSpPr>
        <p:spPr>
          <a:xfrm>
            <a:off x="10971" y="497640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4243424" y="-24045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-4243424" y="433155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5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26" name="Picture 2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056" y="5536614"/>
            <a:ext cx="2644882" cy="965541"/>
          </a:xfrm>
          <a:prstGeom prst="rect">
            <a:avLst/>
          </a:prstGeom>
        </p:spPr>
      </p:pic>
      <p:pic>
        <p:nvPicPr>
          <p:cNvPr id="16" name="Picture 1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057" y="660414"/>
            <a:ext cx="2644882" cy="9655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68389" y="1753443"/>
            <a:ext cx="38896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Igloo Contour </a:t>
            </a:r>
          </a:p>
          <a:p>
            <a:pPr algn="ctr"/>
            <a:r>
              <a:rPr lang="en-US" sz="3600" dirty="0" smtClean="0"/>
              <a:t>30 qt. Cooler</a:t>
            </a:r>
          </a:p>
        </p:txBody>
      </p:sp>
      <p:sp>
        <p:nvSpPr>
          <p:cNvPr id="4" name="Round Diagonal Corner Rectangle 3"/>
          <p:cNvSpPr/>
          <p:nvPr/>
        </p:nvSpPr>
        <p:spPr>
          <a:xfrm>
            <a:off x="3329923" y="3103460"/>
            <a:ext cx="3234935" cy="941696"/>
          </a:xfrm>
          <a:prstGeom prst="round2Diag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668035" y="3034864"/>
            <a:ext cx="255871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0"/>
                <a:solidFill>
                  <a:schemeClr val="tx1"/>
                </a:solidFill>
              </a:rPr>
              <a:t>$29.99</a:t>
            </a:r>
            <a:endParaRPr lang="en-US" sz="66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06691" y="6581905"/>
            <a:ext cx="38896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Igloo Contour </a:t>
            </a:r>
          </a:p>
          <a:p>
            <a:pPr algn="ctr"/>
            <a:r>
              <a:rPr lang="en-US" sz="3600" dirty="0" smtClean="0"/>
              <a:t>30 qt. Cooler</a:t>
            </a:r>
            <a:endParaRPr lang="en-US" sz="2400" dirty="0"/>
          </a:p>
        </p:txBody>
      </p:sp>
      <p:sp>
        <p:nvSpPr>
          <p:cNvPr id="22" name="Round Diagonal Corner Rectangle 21"/>
          <p:cNvSpPr/>
          <p:nvPr/>
        </p:nvSpPr>
        <p:spPr>
          <a:xfrm>
            <a:off x="3295726" y="7933810"/>
            <a:ext cx="3234935" cy="941696"/>
          </a:xfrm>
          <a:prstGeom prst="round2Diag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668035" y="7800573"/>
            <a:ext cx="255871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0"/>
                <a:solidFill>
                  <a:schemeClr val="tx1"/>
                </a:solidFill>
              </a:rPr>
              <a:t>$29.99</a:t>
            </a:r>
            <a:endParaRPr lang="en-US" sz="6600" b="1" cap="none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298" y="1076428"/>
            <a:ext cx="2374982" cy="29687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683" y="5741683"/>
            <a:ext cx="2374982" cy="296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7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16" y="5460172"/>
            <a:ext cx="1448713" cy="117495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16" y="617247"/>
            <a:ext cx="1448713" cy="11749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971" y="5361528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24" name="Rectangle 23"/>
          <p:cNvSpPr/>
          <p:nvPr/>
        </p:nvSpPr>
        <p:spPr>
          <a:xfrm>
            <a:off x="-25230" y="9111690"/>
            <a:ext cx="6717050" cy="2953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2172" y="503641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pic>
        <p:nvPicPr>
          <p:cNvPr id="17" name="Picture 1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888" y="617247"/>
            <a:ext cx="2575405" cy="1025816"/>
          </a:xfrm>
          <a:prstGeom prst="rect">
            <a:avLst/>
          </a:prstGeom>
        </p:spPr>
      </p:pic>
      <p:pic>
        <p:nvPicPr>
          <p:cNvPr id="33" name="Picture 3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888" y="5459093"/>
            <a:ext cx="2575405" cy="101314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94020" y="2449945"/>
            <a:ext cx="589471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 smtClean="0">
                <a:ln w="0"/>
              </a:rPr>
              <a:t>The </a:t>
            </a:r>
            <a:r>
              <a:rPr lang="en-US" sz="4800" cap="none" spc="0" dirty="0" smtClean="0">
                <a:ln w="0"/>
              </a:rPr>
              <a:t>Popcorn Cannery </a:t>
            </a:r>
          </a:p>
          <a:p>
            <a:pPr algn="ctr"/>
            <a:r>
              <a:rPr lang="en-US" sz="4800" cap="none" spc="0" dirty="0" smtClean="0">
                <a:ln w="0"/>
              </a:rPr>
              <a:t> Priced as Marked</a:t>
            </a:r>
            <a:endParaRPr lang="en-US" sz="4800" cap="none" spc="0" dirty="0">
              <a:ln w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06021" y="1641780"/>
            <a:ext cx="3779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rgbClr val="FF0000"/>
                </a:solidFill>
              </a:rPr>
              <a:t>Short Dated </a:t>
            </a:r>
            <a:endParaRPr lang="en-US" sz="5400" b="1" cap="none" spc="0" dirty="0">
              <a:ln w="0"/>
              <a:solidFill>
                <a:srgbClr val="FF0000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121880" y="615763"/>
            <a:ext cx="1449883" cy="117590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121879" y="5498825"/>
            <a:ext cx="1432468" cy="116178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40675" y="7230310"/>
            <a:ext cx="554029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 smtClean="0">
                <a:ln w="0"/>
              </a:rPr>
              <a:t>The </a:t>
            </a:r>
            <a:r>
              <a:rPr lang="en-US" sz="4800" cap="none" spc="0" dirty="0" smtClean="0">
                <a:ln w="0"/>
              </a:rPr>
              <a:t>Popcorn Cannery	</a:t>
            </a:r>
          </a:p>
          <a:p>
            <a:pPr algn="ctr"/>
            <a:r>
              <a:rPr lang="en-US" sz="4800" dirty="0" smtClean="0">
                <a:ln w="0"/>
              </a:rPr>
              <a:t>Priced as Marked</a:t>
            </a:r>
            <a:endParaRPr lang="en-US" sz="4800" cap="none" spc="0" dirty="0">
              <a:ln w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630051" y="6475714"/>
            <a:ext cx="36226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rgbClr val="FF0000"/>
                </a:solidFill>
              </a:rPr>
              <a:t>Short Dated</a:t>
            </a:r>
            <a:endParaRPr lang="en-US" sz="5400" b="1" cap="none" spc="0" dirty="0">
              <a:ln w="0"/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34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971" y="5361528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pic>
        <p:nvPicPr>
          <p:cNvPr id="33" name="Picture 3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131" y="5445539"/>
            <a:ext cx="2035972" cy="837104"/>
          </a:xfrm>
          <a:prstGeom prst="rect">
            <a:avLst/>
          </a:prstGeom>
        </p:spPr>
      </p:pic>
      <p:sp>
        <p:nvSpPr>
          <p:cNvPr id="21" name="32-Point Star 20"/>
          <p:cNvSpPr/>
          <p:nvPr/>
        </p:nvSpPr>
        <p:spPr>
          <a:xfrm>
            <a:off x="2821356" y="7628409"/>
            <a:ext cx="3840358" cy="1348435"/>
          </a:xfrm>
          <a:prstGeom prst="star32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195500" y="6282643"/>
            <a:ext cx="31815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Western Family Paper Towels</a:t>
            </a:r>
          </a:p>
          <a:p>
            <a:pPr algn="ctr"/>
            <a:r>
              <a:rPr lang="en-US" sz="2000" dirty="0" smtClean="0"/>
              <a:t>15 Rolls</a:t>
            </a:r>
            <a:endParaRPr lang="en-US" sz="2000" dirty="0"/>
          </a:p>
        </p:txBody>
      </p:sp>
      <p:sp>
        <p:nvSpPr>
          <p:cNvPr id="23" name="Rectangle 22"/>
          <p:cNvSpPr/>
          <p:nvPr/>
        </p:nvSpPr>
        <p:spPr>
          <a:xfrm>
            <a:off x="3484162" y="7738437"/>
            <a:ext cx="255871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0"/>
                <a:solidFill>
                  <a:schemeClr val="tx1"/>
                </a:solidFill>
              </a:rPr>
              <a:t>$10.99</a:t>
            </a:r>
            <a:endParaRPr lang="en-US" sz="6600" b="1" cap="none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64968">
            <a:off x="135040" y="6460131"/>
            <a:ext cx="3186942" cy="25566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861" y="1655086"/>
            <a:ext cx="3830218" cy="233492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971" y="560242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pic>
        <p:nvPicPr>
          <p:cNvPr id="10" name="Picture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131" y="644253"/>
            <a:ext cx="2035972" cy="837104"/>
          </a:xfrm>
          <a:prstGeom prst="rect">
            <a:avLst/>
          </a:prstGeom>
        </p:spPr>
      </p:pic>
      <p:sp>
        <p:nvSpPr>
          <p:cNvPr id="11" name="32-Point Star 10"/>
          <p:cNvSpPr/>
          <p:nvPr/>
        </p:nvSpPr>
        <p:spPr>
          <a:xfrm>
            <a:off x="2821356" y="2827123"/>
            <a:ext cx="3840358" cy="1348435"/>
          </a:xfrm>
          <a:prstGeom prst="star32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298363" y="1481357"/>
            <a:ext cx="31815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Bounty Paper Towels </a:t>
            </a:r>
          </a:p>
          <a:p>
            <a:pPr algn="ctr"/>
            <a:r>
              <a:rPr lang="en-US" sz="2000" dirty="0" smtClean="0"/>
              <a:t>15 Rolls</a:t>
            </a:r>
            <a:endParaRPr lang="en-US" sz="2000" dirty="0"/>
          </a:p>
        </p:txBody>
      </p:sp>
      <p:sp>
        <p:nvSpPr>
          <p:cNvPr id="13" name="Rectangle 12"/>
          <p:cNvSpPr/>
          <p:nvPr/>
        </p:nvSpPr>
        <p:spPr>
          <a:xfrm>
            <a:off x="3484163" y="2937151"/>
            <a:ext cx="255871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0"/>
                <a:solidFill>
                  <a:schemeClr val="tx1"/>
                </a:solidFill>
              </a:rPr>
              <a:t>$</a:t>
            </a:r>
            <a:r>
              <a:rPr lang="en-US" sz="6600" b="1" dirty="0" smtClean="0">
                <a:ln w="0"/>
              </a:rPr>
              <a:t>21</a:t>
            </a:r>
            <a:r>
              <a:rPr lang="en-US" sz="6600" b="1" cap="none" spc="0" dirty="0" smtClean="0">
                <a:ln w="0"/>
                <a:solidFill>
                  <a:schemeClr val="tx1"/>
                </a:solidFill>
              </a:rPr>
              <a:t>.99</a:t>
            </a:r>
            <a:endParaRPr lang="en-US" sz="6600" b="1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093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3029" y="1204367"/>
            <a:ext cx="871269" cy="1584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25" y="524936"/>
            <a:ext cx="2966378" cy="3701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10971" y="5361528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10" name="Rectangle 9"/>
          <p:cNvSpPr/>
          <p:nvPr/>
        </p:nvSpPr>
        <p:spPr>
          <a:xfrm>
            <a:off x="10971" y="497640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27" name="TextBox 26"/>
          <p:cNvSpPr txBox="1"/>
          <p:nvPr/>
        </p:nvSpPr>
        <p:spPr>
          <a:xfrm>
            <a:off x="3088545" y="2087343"/>
            <a:ext cx="35627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Roasted </a:t>
            </a:r>
          </a:p>
          <a:p>
            <a:pPr algn="ctr"/>
            <a:r>
              <a:rPr lang="en-US" sz="4000" dirty="0" smtClean="0"/>
              <a:t>Green Chiles</a:t>
            </a:r>
            <a:endParaRPr lang="en-US" sz="3200" dirty="0"/>
          </a:p>
        </p:txBody>
      </p:sp>
      <p:sp>
        <p:nvSpPr>
          <p:cNvPr id="34" name="TextBox 33"/>
          <p:cNvSpPr txBox="1"/>
          <p:nvPr/>
        </p:nvSpPr>
        <p:spPr>
          <a:xfrm>
            <a:off x="3705350" y="3179014"/>
            <a:ext cx="23290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/>
              <a:t>$</a:t>
            </a:r>
            <a:r>
              <a:rPr lang="en-US" sz="6600" b="1" dirty="0"/>
              <a:t>2</a:t>
            </a:r>
            <a:r>
              <a:rPr lang="en-US" sz="6600" b="1" dirty="0" smtClean="0"/>
              <a:t>.99</a:t>
            </a:r>
            <a:endParaRPr lang="en-US" sz="6600" b="1" dirty="0"/>
          </a:p>
        </p:txBody>
      </p:sp>
      <p:pic>
        <p:nvPicPr>
          <p:cNvPr id="13" name="Picture 1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862" y="524936"/>
            <a:ext cx="2184195" cy="9188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93385" y="1356819"/>
            <a:ext cx="18277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X-Hot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6378" y="1250128"/>
            <a:ext cx="908576" cy="149804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8870" y="6263814"/>
            <a:ext cx="614866" cy="11183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88824"/>
            <a:ext cx="2966378" cy="3701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TextBox 20"/>
          <p:cNvSpPr txBox="1"/>
          <p:nvPr/>
        </p:nvSpPr>
        <p:spPr>
          <a:xfrm>
            <a:off x="3046880" y="6955448"/>
            <a:ext cx="35627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Roasted </a:t>
            </a:r>
          </a:p>
          <a:p>
            <a:pPr algn="ctr"/>
            <a:r>
              <a:rPr lang="en-US" sz="4000" dirty="0" smtClean="0"/>
              <a:t>Green Chiles</a:t>
            </a:r>
            <a:endParaRPr lang="en-US" sz="3200" dirty="0"/>
          </a:p>
        </p:txBody>
      </p:sp>
      <p:sp>
        <p:nvSpPr>
          <p:cNvPr id="22" name="TextBox 21"/>
          <p:cNvSpPr txBox="1"/>
          <p:nvPr/>
        </p:nvSpPr>
        <p:spPr>
          <a:xfrm>
            <a:off x="3682625" y="8042902"/>
            <a:ext cx="23290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/>
              <a:t>$</a:t>
            </a:r>
            <a:r>
              <a:rPr lang="en-US" sz="6600" b="1" dirty="0"/>
              <a:t>1</a:t>
            </a:r>
            <a:r>
              <a:rPr lang="en-US" sz="6600" b="1" dirty="0" smtClean="0"/>
              <a:t>.99</a:t>
            </a:r>
            <a:endParaRPr lang="en-US" sz="6600" b="1" dirty="0"/>
          </a:p>
        </p:txBody>
      </p:sp>
      <p:pic>
        <p:nvPicPr>
          <p:cNvPr id="23" name="Picture 2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137" y="5388824"/>
            <a:ext cx="2184195" cy="91885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4029358" y="6220707"/>
            <a:ext cx="15103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Med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4383" y="6308221"/>
            <a:ext cx="619556" cy="112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1744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569" y="5366653"/>
            <a:ext cx="2543838" cy="113012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18" y="6785406"/>
            <a:ext cx="3318235" cy="2277864"/>
          </a:xfrm>
          <a:prstGeom prst="rect">
            <a:avLst/>
          </a:prstGeom>
        </p:spPr>
      </p:pic>
      <p:pic>
        <p:nvPicPr>
          <p:cNvPr id="34" name="Picture 3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569" y="511242"/>
            <a:ext cx="2543838" cy="1130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18" y="1929995"/>
            <a:ext cx="3318235" cy="22778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971" y="5361528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10" name="Rectangle 9"/>
          <p:cNvSpPr/>
          <p:nvPr/>
        </p:nvSpPr>
        <p:spPr>
          <a:xfrm>
            <a:off x="10971" y="497640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30" name="24-Point Star 29"/>
          <p:cNvSpPr/>
          <p:nvPr/>
        </p:nvSpPr>
        <p:spPr>
          <a:xfrm>
            <a:off x="2928841" y="2770573"/>
            <a:ext cx="3751144" cy="1401387"/>
          </a:xfrm>
          <a:prstGeom prst="star24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617645" y="2852508"/>
            <a:ext cx="2523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/>
              <a:t>4</a:t>
            </a:r>
            <a:r>
              <a:rPr lang="en-US" sz="5400" b="1" dirty="0"/>
              <a:t> </a:t>
            </a:r>
            <a:r>
              <a:rPr lang="en-US" sz="7200" b="1" dirty="0"/>
              <a:t> </a:t>
            </a:r>
            <a:r>
              <a:rPr lang="en-US" sz="7200" b="1" dirty="0" smtClean="0"/>
              <a:t> </a:t>
            </a:r>
            <a:r>
              <a:rPr lang="en-US" sz="5400" b="1" dirty="0" smtClean="0"/>
              <a:t>  </a:t>
            </a:r>
            <a:r>
              <a:rPr lang="en-US" sz="7200" b="1" dirty="0" smtClean="0"/>
              <a:t>$5</a:t>
            </a:r>
            <a:endParaRPr lang="en-US" sz="60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3140088" y="1626852"/>
            <a:ext cx="3328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/>
              <a:t>Shurfine</a:t>
            </a:r>
            <a:r>
              <a:rPr lang="en-US" sz="4000" dirty="0" smtClean="0"/>
              <a:t> Soda</a:t>
            </a:r>
          </a:p>
          <a:p>
            <a:pPr algn="ctr"/>
            <a:r>
              <a:rPr lang="en-US" sz="3200" dirty="0" smtClean="0"/>
              <a:t>3 Liter </a:t>
            </a:r>
            <a:endParaRPr lang="en-US" sz="2400" dirty="0"/>
          </a:p>
        </p:txBody>
      </p:sp>
      <p:sp>
        <p:nvSpPr>
          <p:cNvPr id="22" name="24-Point Star 21"/>
          <p:cNvSpPr/>
          <p:nvPr/>
        </p:nvSpPr>
        <p:spPr>
          <a:xfrm>
            <a:off x="2928841" y="7549688"/>
            <a:ext cx="3751144" cy="1477683"/>
          </a:xfrm>
          <a:prstGeom prst="star24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3303488" y="6419569"/>
            <a:ext cx="3328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/>
              <a:t>Shurfine</a:t>
            </a:r>
            <a:r>
              <a:rPr lang="en-US" sz="4000" dirty="0" smtClean="0"/>
              <a:t> Soda</a:t>
            </a:r>
          </a:p>
          <a:p>
            <a:pPr algn="ctr"/>
            <a:r>
              <a:rPr lang="en-US" sz="3200" dirty="0" smtClean="0"/>
              <a:t>3 Liter</a:t>
            </a: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4146439" y="3186002"/>
            <a:ext cx="93198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0"/>
                <a:solidFill>
                  <a:schemeClr val="tx1"/>
                </a:solidFill>
              </a:rPr>
              <a:t>For</a:t>
            </a:r>
            <a:endParaRPr lang="en-US" sz="44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17645" y="7666975"/>
            <a:ext cx="2523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/>
              <a:t>4</a:t>
            </a:r>
            <a:r>
              <a:rPr lang="en-US" sz="5400" b="1" dirty="0"/>
              <a:t> </a:t>
            </a:r>
            <a:r>
              <a:rPr lang="en-US" sz="7200" b="1" dirty="0"/>
              <a:t> </a:t>
            </a:r>
            <a:r>
              <a:rPr lang="en-US" sz="7200" b="1" dirty="0" smtClean="0"/>
              <a:t> </a:t>
            </a:r>
            <a:r>
              <a:rPr lang="en-US" sz="5400" b="1" dirty="0" smtClean="0"/>
              <a:t>  </a:t>
            </a:r>
            <a:r>
              <a:rPr lang="en-US" sz="7200" b="1" dirty="0" smtClean="0"/>
              <a:t>$5</a:t>
            </a:r>
            <a:endParaRPr lang="en-US" sz="6000" b="1" dirty="0"/>
          </a:p>
        </p:txBody>
      </p:sp>
      <p:sp>
        <p:nvSpPr>
          <p:cNvPr id="16" name="Rectangle 15"/>
          <p:cNvSpPr/>
          <p:nvPr/>
        </p:nvSpPr>
        <p:spPr>
          <a:xfrm>
            <a:off x="4146439" y="8000469"/>
            <a:ext cx="93198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0"/>
                <a:solidFill>
                  <a:schemeClr val="tx1"/>
                </a:solidFill>
              </a:rPr>
              <a:t>For</a:t>
            </a:r>
            <a:endParaRPr lang="en-US" sz="4400" b="1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040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53684">
            <a:off x="445125" y="805302"/>
            <a:ext cx="1462602" cy="20221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07398">
            <a:off x="543730" y="2194702"/>
            <a:ext cx="2967160" cy="2356998"/>
          </a:xfrm>
          <a:prstGeom prst="rect">
            <a:avLst/>
          </a:prstGeom>
        </p:spPr>
      </p:pic>
      <p:sp>
        <p:nvSpPr>
          <p:cNvPr id="18" name="32-Point Star 17"/>
          <p:cNvSpPr/>
          <p:nvPr/>
        </p:nvSpPr>
        <p:spPr>
          <a:xfrm>
            <a:off x="2760618" y="2397996"/>
            <a:ext cx="3903260" cy="1758658"/>
          </a:xfrm>
          <a:prstGeom prst="star32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971" y="5361528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10" name="Rectangle 9"/>
          <p:cNvSpPr/>
          <p:nvPr/>
        </p:nvSpPr>
        <p:spPr>
          <a:xfrm>
            <a:off x="10971" y="497640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7" name="TextBox 6"/>
          <p:cNvSpPr txBox="1"/>
          <p:nvPr/>
        </p:nvSpPr>
        <p:spPr>
          <a:xfrm>
            <a:off x="3271408" y="2806671"/>
            <a:ext cx="2881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2 for $1</a:t>
            </a:r>
            <a:endParaRPr lang="en-US" sz="4800" b="1" dirty="0" smtClean="0"/>
          </a:p>
        </p:txBody>
      </p:sp>
      <p:pic>
        <p:nvPicPr>
          <p:cNvPr id="15" name="Picture 1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870" y="525596"/>
            <a:ext cx="2318756" cy="88442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259691" y="1492514"/>
            <a:ext cx="40715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McCormick Original Taco Mix</a:t>
            </a:r>
            <a:endParaRPr lang="en-US" sz="32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53684">
            <a:off x="445125" y="5679210"/>
            <a:ext cx="1462602" cy="20221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07398">
            <a:off x="543730" y="7068610"/>
            <a:ext cx="2967160" cy="2356998"/>
          </a:xfrm>
          <a:prstGeom prst="rect">
            <a:avLst/>
          </a:prstGeom>
        </p:spPr>
      </p:pic>
      <p:sp>
        <p:nvSpPr>
          <p:cNvPr id="16" name="32-Point Star 15"/>
          <p:cNvSpPr/>
          <p:nvPr/>
        </p:nvSpPr>
        <p:spPr>
          <a:xfrm>
            <a:off x="2760618" y="7271904"/>
            <a:ext cx="3903260" cy="1758658"/>
          </a:xfrm>
          <a:prstGeom prst="star32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271408" y="7680579"/>
            <a:ext cx="2881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2 for $1</a:t>
            </a:r>
            <a:endParaRPr lang="en-US" sz="4800" b="1" dirty="0" smtClean="0"/>
          </a:p>
        </p:txBody>
      </p:sp>
      <p:pic>
        <p:nvPicPr>
          <p:cNvPr id="20" name="Picture 1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870" y="5399504"/>
            <a:ext cx="2318756" cy="88442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259691" y="6366422"/>
            <a:ext cx="40715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McCormick Original Taco Mix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907044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978" y="6035660"/>
            <a:ext cx="2857500" cy="300037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070746" y="6537997"/>
            <a:ext cx="337061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SHURFINE POTATO CHIPS</a:t>
            </a:r>
          </a:p>
          <a:p>
            <a:pPr algn="ctr"/>
            <a:r>
              <a:rPr lang="en-US" sz="2400" dirty="0" smtClean="0"/>
              <a:t>ASSORTED VARIETIES 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3161283" y="8120744"/>
            <a:ext cx="3189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2</a:t>
            </a:r>
            <a:r>
              <a:rPr lang="en-US" sz="5400" b="1" dirty="0" smtClean="0"/>
              <a:t> FOR $4</a:t>
            </a:r>
            <a:endParaRPr lang="en-US" sz="5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515" y="1171772"/>
            <a:ext cx="2857500" cy="30003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971" y="5361528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10" name="Rectangle 9"/>
          <p:cNvSpPr/>
          <p:nvPr/>
        </p:nvSpPr>
        <p:spPr>
          <a:xfrm>
            <a:off x="10971" y="497640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6910" y="5397443"/>
            <a:ext cx="1828959" cy="79254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6910" y="586267"/>
            <a:ext cx="1828959" cy="7925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61283" y="1674109"/>
            <a:ext cx="337061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SHURFINE POTATO CHIPS</a:t>
            </a:r>
          </a:p>
          <a:p>
            <a:pPr algn="ctr"/>
            <a:r>
              <a:rPr lang="en-US" sz="2400" dirty="0" smtClean="0"/>
              <a:t>ASSORTED VARIETIES 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251820" y="3256856"/>
            <a:ext cx="3189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2</a:t>
            </a:r>
            <a:r>
              <a:rPr lang="en-US" sz="5400" b="1" dirty="0" smtClean="0"/>
              <a:t> FOR $4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29982241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351" y="596081"/>
            <a:ext cx="1289057" cy="237798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382" y="1459313"/>
            <a:ext cx="1478312" cy="269537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9665" y="693037"/>
            <a:ext cx="1426244" cy="228103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25768">
            <a:off x="4044557" y="5813768"/>
            <a:ext cx="2561901" cy="18018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971" y="5361528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10" name="Rectangle 9"/>
          <p:cNvSpPr/>
          <p:nvPr/>
        </p:nvSpPr>
        <p:spPr>
          <a:xfrm>
            <a:off x="10971" y="497640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17347">
            <a:off x="2430439" y="5601233"/>
            <a:ext cx="1993480" cy="1522047"/>
          </a:xfrm>
          <a:prstGeom prst="rect">
            <a:avLst/>
          </a:prstGeom>
        </p:spPr>
      </p:pic>
      <p:pic>
        <p:nvPicPr>
          <p:cNvPr id="19" name="Picture 18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792" y="596081"/>
            <a:ext cx="1941195" cy="8203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96184" y="1461373"/>
            <a:ext cx="313040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Gatorade</a:t>
            </a:r>
            <a:r>
              <a:rPr lang="en-US" sz="4000" b="1" dirty="0" smtClean="0"/>
              <a:t> </a:t>
            </a:r>
          </a:p>
          <a:p>
            <a:pPr algn="ctr"/>
            <a:r>
              <a:rPr lang="en-US" sz="3200" b="1" dirty="0" smtClean="0"/>
              <a:t>32 OZ</a:t>
            </a:r>
          </a:p>
        </p:txBody>
      </p:sp>
      <p:sp>
        <p:nvSpPr>
          <p:cNvPr id="12" name="32-Point Star 11"/>
          <p:cNvSpPr/>
          <p:nvPr/>
        </p:nvSpPr>
        <p:spPr>
          <a:xfrm>
            <a:off x="1009933" y="2661314"/>
            <a:ext cx="4640239" cy="1493370"/>
          </a:xfrm>
          <a:prstGeom prst="star32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817324" y="2769896"/>
            <a:ext cx="321915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 </a:t>
            </a:r>
            <a:r>
              <a:rPr lang="en-US" sz="6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for</a:t>
            </a:r>
            <a:r>
              <a:rPr lang="en-US" sz="8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$3</a:t>
            </a:r>
            <a:endParaRPr lang="en-US" sz="8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7" name="Picture 26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76" y="5484453"/>
            <a:ext cx="1941195" cy="820366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-33017" y="6305234"/>
            <a:ext cx="25189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Gatorade</a:t>
            </a:r>
            <a:endParaRPr lang="en-US" sz="2000" dirty="0"/>
          </a:p>
        </p:txBody>
      </p:sp>
      <p:sp>
        <p:nvSpPr>
          <p:cNvPr id="32" name="32-Point Star 31"/>
          <p:cNvSpPr/>
          <p:nvPr/>
        </p:nvSpPr>
        <p:spPr>
          <a:xfrm>
            <a:off x="647700" y="7399522"/>
            <a:ext cx="5988425" cy="1562497"/>
          </a:xfrm>
          <a:prstGeom prst="star32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2068325" y="7323816"/>
            <a:ext cx="300755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$</a:t>
            </a:r>
            <a:r>
              <a:rPr lang="en-US" sz="9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8.8</a:t>
            </a:r>
            <a:r>
              <a:rPr lang="en-US" sz="9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0728" y="1807301"/>
            <a:ext cx="1204226" cy="22832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4200" y="6854894"/>
            <a:ext cx="1868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8 pack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4172013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971" y="5361528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10" name="Rectangle 9"/>
          <p:cNvSpPr/>
          <p:nvPr/>
        </p:nvSpPr>
        <p:spPr>
          <a:xfrm>
            <a:off x="10971" y="497640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48" y="3155621"/>
            <a:ext cx="2175424" cy="9437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5241" y="2499034"/>
            <a:ext cx="6409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CHECK OUT THE SAVINGS!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08" y="602067"/>
            <a:ext cx="4384034" cy="19405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5082" y="626742"/>
            <a:ext cx="1951199" cy="158249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776042" y="3088894"/>
            <a:ext cx="3429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/>
              <a:t>ITEMS PRICED</a:t>
            </a:r>
          </a:p>
          <a:p>
            <a:pPr algn="ctr"/>
            <a:r>
              <a:rPr lang="en-US" sz="3200" b="1" dirty="0"/>
              <a:t> AS MARKED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88" y="7983322"/>
            <a:ext cx="2175424" cy="94376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71692" y="7298126"/>
            <a:ext cx="6409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CHECK OUT THE SAVINGS!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048" y="5429768"/>
            <a:ext cx="4384034" cy="194059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4400" y="5467986"/>
            <a:ext cx="2008353" cy="1628849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2800582" y="7916595"/>
            <a:ext cx="3429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/>
              <a:t>ITEMS PRICED</a:t>
            </a:r>
          </a:p>
          <a:p>
            <a:pPr algn="ctr"/>
            <a:r>
              <a:rPr lang="en-US" sz="3200" b="1" dirty="0"/>
              <a:t> AS MARKED</a:t>
            </a:r>
          </a:p>
        </p:txBody>
      </p:sp>
    </p:spTree>
    <p:extLst>
      <p:ext uri="{BB962C8B-B14F-4D97-AF65-F5344CB8AC3E}">
        <p14:creationId xmlns:p14="http://schemas.microsoft.com/office/powerpoint/2010/main" val="15201866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32-Point Star 7"/>
          <p:cNvSpPr/>
          <p:nvPr/>
        </p:nvSpPr>
        <p:spPr>
          <a:xfrm>
            <a:off x="3016154" y="2723424"/>
            <a:ext cx="3695655" cy="1311494"/>
          </a:xfrm>
          <a:prstGeom prst="star32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971" y="5361528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10" name="Rectangle 9"/>
          <p:cNvSpPr/>
          <p:nvPr/>
        </p:nvSpPr>
        <p:spPr>
          <a:xfrm>
            <a:off x="10971" y="497640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7" name="TextBox 6"/>
          <p:cNvSpPr txBox="1"/>
          <p:nvPr/>
        </p:nvSpPr>
        <p:spPr>
          <a:xfrm>
            <a:off x="3683089" y="2851604"/>
            <a:ext cx="28387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$1.49 </a:t>
            </a:r>
            <a:r>
              <a:rPr lang="en-US" sz="4400" b="1" dirty="0" err="1" smtClean="0"/>
              <a:t>lb</a:t>
            </a:r>
            <a:r>
              <a:rPr lang="en-US" sz="6000" b="1" dirty="0" smtClean="0"/>
              <a:t>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344641" y="675047"/>
            <a:ext cx="336716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  <a:latin typeface="Bradley Hand ITC" panose="03070402050302030203" pitchFamily="66" charset="0"/>
              </a:rPr>
              <a:t>Colorado </a:t>
            </a:r>
          </a:p>
          <a:p>
            <a:pPr algn="ctr"/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  <a:latin typeface="Bradley Hand ITC" panose="03070402050302030203" pitchFamily="66" charset="0"/>
              </a:rPr>
              <a:t>Grown</a:t>
            </a:r>
          </a:p>
          <a:p>
            <a:pPr algn="ctr"/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  <a:latin typeface="Bradley Hand ITC" panose="03070402050302030203" pitchFamily="66" charset="0"/>
              </a:rPr>
              <a:t> </a:t>
            </a:r>
            <a:r>
              <a:rPr lang="en-US" sz="4400" dirty="0" smtClean="0"/>
              <a:t>Gala Apples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72" y="1517274"/>
            <a:ext cx="3448331" cy="2709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73" y="576087"/>
            <a:ext cx="2771128" cy="914737"/>
          </a:xfrm>
          <a:prstGeom prst="rect">
            <a:avLst/>
          </a:prstGeom>
        </p:spPr>
      </p:pic>
      <p:sp>
        <p:nvSpPr>
          <p:cNvPr id="21" name="32-Point Star 20"/>
          <p:cNvSpPr/>
          <p:nvPr/>
        </p:nvSpPr>
        <p:spPr>
          <a:xfrm>
            <a:off x="3016154" y="7587313"/>
            <a:ext cx="3695655" cy="1311494"/>
          </a:xfrm>
          <a:prstGeom prst="star32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683089" y="7715493"/>
            <a:ext cx="28387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$1.49 </a:t>
            </a:r>
            <a:r>
              <a:rPr lang="en-US" sz="4400" b="1" dirty="0" err="1" smtClean="0"/>
              <a:t>lb</a:t>
            </a:r>
            <a:r>
              <a:rPr lang="en-US" sz="6000" b="1" dirty="0" smtClean="0"/>
              <a:t> 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344641" y="5538936"/>
            <a:ext cx="336716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  <a:latin typeface="Bradley Hand ITC" panose="03070402050302030203" pitchFamily="66" charset="0"/>
              </a:rPr>
              <a:t>Colorado </a:t>
            </a:r>
          </a:p>
          <a:p>
            <a:pPr algn="ctr"/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  <a:latin typeface="Bradley Hand ITC" panose="03070402050302030203" pitchFamily="66" charset="0"/>
              </a:rPr>
              <a:t>Grown</a:t>
            </a:r>
          </a:p>
          <a:p>
            <a:pPr algn="ctr"/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  <a:latin typeface="Bradley Hand ITC" panose="03070402050302030203" pitchFamily="66" charset="0"/>
              </a:rPr>
              <a:t> </a:t>
            </a:r>
            <a:r>
              <a:rPr lang="en-US" sz="4400" dirty="0" smtClean="0"/>
              <a:t>Gala Apples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72" y="6381163"/>
            <a:ext cx="3448331" cy="2709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73" y="5439976"/>
            <a:ext cx="2771128" cy="91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898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971" y="5361528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10" name="Rectangle 9"/>
          <p:cNvSpPr/>
          <p:nvPr/>
        </p:nvSpPr>
        <p:spPr>
          <a:xfrm>
            <a:off x="10971" y="497640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21" name="32-Point Star 20"/>
          <p:cNvSpPr/>
          <p:nvPr/>
        </p:nvSpPr>
        <p:spPr>
          <a:xfrm>
            <a:off x="3116797" y="7877957"/>
            <a:ext cx="3405026" cy="1118130"/>
          </a:xfrm>
          <a:prstGeom prst="star32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840730" y="7916869"/>
            <a:ext cx="20465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$2.69 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193423" y="6347513"/>
            <a:ext cx="3367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On The Border Tortilla Chips</a:t>
            </a:r>
          </a:p>
        </p:txBody>
      </p:sp>
      <p:pic>
        <p:nvPicPr>
          <p:cNvPr id="25" name="Picture 2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183" y="5432828"/>
            <a:ext cx="2437648" cy="9411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281331" y="7291182"/>
            <a:ext cx="119135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12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oz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 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72" y="5621431"/>
            <a:ext cx="1926245" cy="26583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552" y="6280948"/>
            <a:ext cx="1947994" cy="2688353"/>
          </a:xfrm>
          <a:prstGeom prst="rect">
            <a:avLst/>
          </a:prstGeom>
        </p:spPr>
      </p:pic>
      <p:sp>
        <p:nvSpPr>
          <p:cNvPr id="18" name="32-Point Star 17"/>
          <p:cNvSpPr/>
          <p:nvPr/>
        </p:nvSpPr>
        <p:spPr>
          <a:xfrm>
            <a:off x="3116797" y="3013129"/>
            <a:ext cx="3405026" cy="1118130"/>
          </a:xfrm>
          <a:prstGeom prst="star32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840730" y="3052041"/>
            <a:ext cx="20465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$2.69 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193423" y="1482685"/>
            <a:ext cx="3367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On The Border Tortilla Chips</a:t>
            </a:r>
          </a:p>
        </p:txBody>
      </p:sp>
      <p:pic>
        <p:nvPicPr>
          <p:cNvPr id="26" name="Picture 2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183" y="568000"/>
            <a:ext cx="2437648" cy="941187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4281331" y="2426354"/>
            <a:ext cx="119135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12 </a:t>
            </a:r>
            <a:r>
              <a:rPr lang="en-US" sz="2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oz</a:t>
            </a:r>
            <a:r>
              <a:rPr lang="en-U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 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72" y="756603"/>
            <a:ext cx="1926245" cy="265833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552" y="1416120"/>
            <a:ext cx="1947994" cy="268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5361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971" y="5361528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10" name="Rectangle 9"/>
          <p:cNvSpPr/>
          <p:nvPr/>
        </p:nvSpPr>
        <p:spPr>
          <a:xfrm>
            <a:off x="10971" y="497640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18" name="32-Point Star 17"/>
          <p:cNvSpPr/>
          <p:nvPr/>
        </p:nvSpPr>
        <p:spPr>
          <a:xfrm>
            <a:off x="3203062" y="2729582"/>
            <a:ext cx="3405026" cy="1401677"/>
          </a:xfrm>
          <a:prstGeom prst="star32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926995" y="2921326"/>
            <a:ext cx="20465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$2.99 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300846" y="1029181"/>
            <a:ext cx="33671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Leal’s Tortilla Chips</a:t>
            </a:r>
          </a:p>
          <a:p>
            <a:pPr algn="ctr"/>
            <a:r>
              <a:rPr lang="en-US" sz="24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Assorted – 12 </a:t>
            </a:r>
            <a:r>
              <a:rPr lang="en-US" sz="2400" b="1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oz</a:t>
            </a:r>
            <a:endParaRPr lang="en-US" sz="2400" b="1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6" name="Picture 2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25" y="618012"/>
            <a:ext cx="2602837" cy="11255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037" y="1826720"/>
            <a:ext cx="3384755" cy="2372818"/>
          </a:xfrm>
          <a:prstGeom prst="rect">
            <a:avLst/>
          </a:prstGeom>
        </p:spPr>
      </p:pic>
      <p:sp>
        <p:nvSpPr>
          <p:cNvPr id="24" name="32-Point Star 23"/>
          <p:cNvSpPr/>
          <p:nvPr/>
        </p:nvSpPr>
        <p:spPr>
          <a:xfrm>
            <a:off x="3262988" y="7620610"/>
            <a:ext cx="3405026" cy="1401677"/>
          </a:xfrm>
          <a:prstGeom prst="star32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3986921" y="7812354"/>
            <a:ext cx="20465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$2.99 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3326588" y="5902140"/>
            <a:ext cx="33671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Leal’s Tortilla Chips</a:t>
            </a:r>
          </a:p>
          <a:p>
            <a:pPr algn="ctr"/>
            <a:r>
              <a:rPr lang="en-US" sz="24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Assorted – 12 </a:t>
            </a:r>
            <a:r>
              <a:rPr lang="en-US" sz="2400" b="1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oz</a:t>
            </a:r>
            <a:endParaRPr lang="en-US" sz="2400" b="1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2" name="Picture 3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51" y="5509040"/>
            <a:ext cx="2602837" cy="112558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63" y="6717748"/>
            <a:ext cx="3384755" cy="237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092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971" y="5361528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24" name="Rectangle 23"/>
          <p:cNvSpPr/>
          <p:nvPr/>
        </p:nvSpPr>
        <p:spPr>
          <a:xfrm>
            <a:off x="-25230" y="9111690"/>
            <a:ext cx="6717050" cy="2953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2172" y="503641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9" name="Rectangle 8"/>
          <p:cNvSpPr/>
          <p:nvPr/>
        </p:nvSpPr>
        <p:spPr>
          <a:xfrm>
            <a:off x="32172" y="729323"/>
            <a:ext cx="666830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0"/>
                <a:solidFill>
                  <a:srgbClr val="FF0000"/>
                </a:solidFill>
              </a:rPr>
              <a:t>Our Bread has expanded!</a:t>
            </a:r>
            <a:endParaRPr lang="en-US" sz="4800" b="1" cap="none" spc="0" dirty="0">
              <a:ln w="0"/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4087" y="5361528"/>
            <a:ext cx="6638923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0"/>
                <a:solidFill>
                  <a:srgbClr val="FF0000"/>
                </a:solidFill>
              </a:rPr>
              <a:t>Organic and Specialty Breads have moved. Check around the corner for more options. </a:t>
            </a:r>
            <a:endParaRPr lang="en-US" sz="4400" b="1" cap="none" spc="0" dirty="0">
              <a:ln w="0"/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2898" y="1565166"/>
            <a:ext cx="663892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0"/>
              </a:rPr>
              <a:t>Check </a:t>
            </a:r>
            <a:r>
              <a:rPr lang="en-US" sz="4400" b="1" dirty="0">
                <a:ln w="0"/>
              </a:rPr>
              <a:t>a</a:t>
            </a:r>
            <a:r>
              <a:rPr lang="en-US" sz="4400" b="1" dirty="0" smtClean="0">
                <a:ln w="0"/>
              </a:rPr>
              <a:t>round the corner for more items.</a:t>
            </a:r>
            <a:endParaRPr lang="en-US" sz="44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6" name="Left Arrow 5"/>
          <p:cNvSpPr/>
          <p:nvPr/>
        </p:nvSpPr>
        <p:spPr>
          <a:xfrm>
            <a:off x="767978" y="3050450"/>
            <a:ext cx="5229225" cy="900113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eft Arrow 20"/>
          <p:cNvSpPr/>
          <p:nvPr/>
        </p:nvSpPr>
        <p:spPr>
          <a:xfrm>
            <a:off x="718682" y="8033887"/>
            <a:ext cx="5229225" cy="900113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22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971" y="5361528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10" name="Rectangle 9"/>
          <p:cNvSpPr/>
          <p:nvPr/>
        </p:nvSpPr>
        <p:spPr>
          <a:xfrm>
            <a:off x="10971" y="497640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pic>
        <p:nvPicPr>
          <p:cNvPr id="16" name="Picture 1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4" y="595701"/>
            <a:ext cx="2391154" cy="1120417"/>
          </a:xfrm>
          <a:prstGeom prst="rect">
            <a:avLst/>
          </a:prstGeom>
        </p:spPr>
      </p:pic>
      <p:pic>
        <p:nvPicPr>
          <p:cNvPr id="17" name="Picture 1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3" y="1780565"/>
            <a:ext cx="3359606" cy="2404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17"/>
          <p:cNvSpPr txBox="1"/>
          <p:nvPr/>
        </p:nvSpPr>
        <p:spPr>
          <a:xfrm>
            <a:off x="3905289" y="8062227"/>
            <a:ext cx="22820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/>
              <a:t>$4.99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2938569" y="6028733"/>
            <a:ext cx="39194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Abalone" panose="00000400000000000000" pitchFamily="2" charset="0"/>
              </a:rPr>
              <a:t>Award Winning Green Chile </a:t>
            </a:r>
            <a:endParaRPr lang="en-US" sz="3200" b="1" dirty="0" smtClean="0">
              <a:latin typeface="Abalone" panose="00000400000000000000" pitchFamily="2" charset="0"/>
            </a:endParaRPr>
          </a:p>
        </p:txBody>
      </p:sp>
      <p:pic>
        <p:nvPicPr>
          <p:cNvPr id="20" name="Picture 1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4" y="5509132"/>
            <a:ext cx="2391154" cy="1120417"/>
          </a:xfrm>
          <a:prstGeom prst="rect">
            <a:avLst/>
          </a:prstGeom>
        </p:spPr>
      </p:pic>
      <p:pic>
        <p:nvPicPr>
          <p:cNvPr id="27" name="Picture 2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3" y="6670493"/>
            <a:ext cx="3332310" cy="2375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TextBox 27"/>
          <p:cNvSpPr txBox="1"/>
          <p:nvPr/>
        </p:nvSpPr>
        <p:spPr>
          <a:xfrm>
            <a:off x="3329442" y="7409156"/>
            <a:ext cx="3330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balone" panose="00000400000000000000" pitchFamily="2" charset="0"/>
                <a:ea typeface="Batang" panose="02030600000101010101" pitchFamily="18" charset="-127"/>
              </a:rPr>
              <a:t>12oz Bowl of Green Chile served with 2 warm Tortillas</a:t>
            </a:r>
            <a:endParaRPr lang="en-US" sz="2400" dirty="0">
              <a:latin typeface="Abalone" panose="00000400000000000000" pitchFamily="2" charset="0"/>
              <a:ea typeface="Batang" panose="02030600000101010101" pitchFamily="18" charset="-127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90556" y="5328543"/>
            <a:ext cx="352660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u="sng" cap="none" spc="0" dirty="0" smtClean="0">
                <a:ln w="0"/>
                <a:solidFill>
                  <a:schemeClr val="tx1"/>
                </a:solidFill>
              </a:rPr>
              <a:t>Tuesday Special</a:t>
            </a:r>
            <a:endParaRPr lang="en-US" sz="4000" b="1" u="sng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33728" y="3115475"/>
            <a:ext cx="22820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/>
              <a:t>$4.99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2967008" y="1081981"/>
            <a:ext cx="39194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balone" panose="00000400000000000000" pitchFamily="2" charset="0"/>
              </a:rPr>
              <a:t>Award Winning Green Chile </a:t>
            </a:r>
            <a:endParaRPr lang="en-US" sz="2000" b="1" dirty="0" smtClean="0">
              <a:latin typeface="Abalone" panose="00000400000000000000" pitchFamily="2" charset="0"/>
            </a:endParaRPr>
          </a:p>
        </p:txBody>
      </p:sp>
      <p:pic>
        <p:nvPicPr>
          <p:cNvPr id="22" name="Picture 2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03" y="562380"/>
            <a:ext cx="2391154" cy="112041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357881" y="2462404"/>
            <a:ext cx="3330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balone" panose="00000400000000000000" pitchFamily="2" charset="0"/>
                <a:ea typeface="Batang" panose="02030600000101010101" pitchFamily="18" charset="-127"/>
              </a:rPr>
              <a:t>12oz Bowl of Green Chile served with 2 warm Tortillas</a:t>
            </a:r>
            <a:endParaRPr lang="en-US" sz="2400" dirty="0">
              <a:latin typeface="Abalone" panose="00000400000000000000" pitchFamily="2" charset="0"/>
              <a:ea typeface="Batang" panose="02030600000101010101" pitchFamily="18" charset="-127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118995" y="381791"/>
            <a:ext cx="352660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u="sng" cap="none" spc="0" dirty="0" smtClean="0">
                <a:ln w="0"/>
                <a:solidFill>
                  <a:schemeClr val="tx1"/>
                </a:solidFill>
              </a:rPr>
              <a:t>Tuesday Special</a:t>
            </a:r>
            <a:endParaRPr lang="en-US" sz="4000" b="1" u="sng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8426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971" y="5361528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10" name="Rectangle 9"/>
          <p:cNvSpPr/>
          <p:nvPr/>
        </p:nvSpPr>
        <p:spPr>
          <a:xfrm>
            <a:off x="10971" y="497640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pic>
        <p:nvPicPr>
          <p:cNvPr id="16" name="Picture 1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4" y="595701"/>
            <a:ext cx="2391154" cy="1120417"/>
          </a:xfrm>
          <a:prstGeom prst="rect">
            <a:avLst/>
          </a:prstGeom>
        </p:spPr>
      </p:pic>
      <p:pic>
        <p:nvPicPr>
          <p:cNvPr id="17" name="Picture 1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3" y="1780565"/>
            <a:ext cx="3359606" cy="2404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17"/>
          <p:cNvSpPr txBox="1"/>
          <p:nvPr/>
        </p:nvSpPr>
        <p:spPr>
          <a:xfrm>
            <a:off x="3905289" y="8062227"/>
            <a:ext cx="22820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/>
              <a:t>$4.99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2938569" y="6028733"/>
            <a:ext cx="39194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Abalone" panose="00000400000000000000" pitchFamily="2" charset="0"/>
              </a:rPr>
              <a:t>Award Winning Green Chile </a:t>
            </a:r>
            <a:endParaRPr lang="en-US" sz="3200" b="1" dirty="0" smtClean="0">
              <a:latin typeface="Abalone" panose="00000400000000000000" pitchFamily="2" charset="0"/>
            </a:endParaRPr>
          </a:p>
        </p:txBody>
      </p:sp>
      <p:pic>
        <p:nvPicPr>
          <p:cNvPr id="20" name="Picture 1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4" y="5509132"/>
            <a:ext cx="2391154" cy="1120417"/>
          </a:xfrm>
          <a:prstGeom prst="rect">
            <a:avLst/>
          </a:prstGeom>
        </p:spPr>
      </p:pic>
      <p:pic>
        <p:nvPicPr>
          <p:cNvPr id="27" name="Picture 2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3" y="6670493"/>
            <a:ext cx="3332310" cy="2375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TextBox 27"/>
          <p:cNvSpPr txBox="1"/>
          <p:nvPr/>
        </p:nvSpPr>
        <p:spPr>
          <a:xfrm>
            <a:off x="3329442" y="7409156"/>
            <a:ext cx="3330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balone" panose="00000400000000000000" pitchFamily="2" charset="0"/>
                <a:ea typeface="Batang" panose="02030600000101010101" pitchFamily="18" charset="-127"/>
              </a:rPr>
              <a:t>12oz Bowl of Green Chile served with 2 warm Tortillas</a:t>
            </a:r>
            <a:endParaRPr lang="en-US" sz="2400" dirty="0">
              <a:latin typeface="Abalone" panose="00000400000000000000" pitchFamily="2" charset="0"/>
              <a:ea typeface="Batang" panose="02030600000101010101" pitchFamily="18" charset="-127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90556" y="5328543"/>
            <a:ext cx="352660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u="sng" cap="none" spc="0" dirty="0" smtClean="0">
                <a:ln w="0"/>
                <a:solidFill>
                  <a:schemeClr val="tx1"/>
                </a:solidFill>
              </a:rPr>
              <a:t>Tuesday Special</a:t>
            </a:r>
            <a:endParaRPr lang="en-US" sz="4000" b="1" u="sng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33728" y="3115475"/>
            <a:ext cx="22820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/>
              <a:t>$4.99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2967008" y="1081981"/>
            <a:ext cx="39194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balone" panose="00000400000000000000" pitchFamily="2" charset="0"/>
              </a:rPr>
              <a:t>Award Winning Green Chile </a:t>
            </a:r>
            <a:endParaRPr lang="en-US" sz="2000" b="1" dirty="0" smtClean="0">
              <a:latin typeface="Abalone" panose="00000400000000000000" pitchFamily="2" charset="0"/>
            </a:endParaRPr>
          </a:p>
        </p:txBody>
      </p:sp>
      <p:pic>
        <p:nvPicPr>
          <p:cNvPr id="22" name="Picture 2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03" y="562380"/>
            <a:ext cx="2391154" cy="112041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357881" y="2462404"/>
            <a:ext cx="3330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balone" panose="00000400000000000000" pitchFamily="2" charset="0"/>
                <a:ea typeface="Batang" panose="02030600000101010101" pitchFamily="18" charset="-127"/>
              </a:rPr>
              <a:t>12oz Bowl of Green Chile served with 2 warm Tortillas</a:t>
            </a:r>
            <a:endParaRPr lang="en-US" sz="2400" dirty="0">
              <a:latin typeface="Abalone" panose="00000400000000000000" pitchFamily="2" charset="0"/>
              <a:ea typeface="Batang" panose="02030600000101010101" pitchFamily="18" charset="-127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118995" y="381791"/>
            <a:ext cx="352660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u="sng" cap="none" spc="0" dirty="0" smtClean="0">
                <a:ln w="0"/>
                <a:solidFill>
                  <a:schemeClr val="tx1"/>
                </a:solidFill>
              </a:rPr>
              <a:t>Tuesday Special</a:t>
            </a:r>
            <a:endParaRPr lang="en-US" sz="4000" b="1" u="sng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7317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971" y="5361528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10" name="Rectangle 9"/>
          <p:cNvSpPr/>
          <p:nvPr/>
        </p:nvSpPr>
        <p:spPr>
          <a:xfrm>
            <a:off x="10971" y="497640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18" name="TextBox 17"/>
          <p:cNvSpPr txBox="1"/>
          <p:nvPr/>
        </p:nvSpPr>
        <p:spPr>
          <a:xfrm>
            <a:off x="3905289" y="8062227"/>
            <a:ext cx="22820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/>
              <a:t>$4.99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2938569" y="6028733"/>
            <a:ext cx="39194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Abalone" panose="00000400000000000000" pitchFamily="2" charset="0"/>
              </a:rPr>
              <a:t>Award Winning Green Chile </a:t>
            </a:r>
            <a:endParaRPr lang="en-US" sz="3200" b="1" dirty="0" smtClean="0">
              <a:latin typeface="Abalone" panose="00000400000000000000" pitchFamily="2" charset="0"/>
            </a:endParaRPr>
          </a:p>
        </p:txBody>
      </p:sp>
      <p:pic>
        <p:nvPicPr>
          <p:cNvPr id="20" name="Picture 1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4" y="5509132"/>
            <a:ext cx="2391154" cy="1120417"/>
          </a:xfrm>
          <a:prstGeom prst="rect">
            <a:avLst/>
          </a:prstGeom>
        </p:spPr>
      </p:pic>
      <p:pic>
        <p:nvPicPr>
          <p:cNvPr id="27" name="Picture 2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3" y="6670493"/>
            <a:ext cx="3332310" cy="2375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TextBox 27"/>
          <p:cNvSpPr txBox="1"/>
          <p:nvPr/>
        </p:nvSpPr>
        <p:spPr>
          <a:xfrm>
            <a:off x="3329442" y="7409156"/>
            <a:ext cx="3330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balone" panose="00000400000000000000" pitchFamily="2" charset="0"/>
                <a:ea typeface="Batang" panose="02030600000101010101" pitchFamily="18" charset="-127"/>
              </a:rPr>
              <a:t>12oz Bowl of Green Chile served with 2 warm Tortillas</a:t>
            </a:r>
            <a:endParaRPr lang="en-US" sz="2400" dirty="0">
              <a:latin typeface="Abalone" panose="00000400000000000000" pitchFamily="2" charset="0"/>
              <a:ea typeface="Batang" panose="02030600000101010101" pitchFamily="18" charset="-127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90556" y="5328543"/>
            <a:ext cx="352660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u="sng" cap="none" spc="0" dirty="0" smtClean="0">
                <a:ln w="0"/>
                <a:solidFill>
                  <a:schemeClr val="tx1"/>
                </a:solidFill>
              </a:rPr>
              <a:t>Tuesday Special</a:t>
            </a:r>
            <a:endParaRPr lang="en-US" sz="4000" b="1" u="sng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89213" y="3096662"/>
            <a:ext cx="27142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/>
              <a:t>$24.99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3061655" y="1677394"/>
            <a:ext cx="36501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balone" panose="00000400000000000000" pitchFamily="2" charset="0"/>
              </a:rPr>
              <a:t>Hershey Triple Chocolate Cake </a:t>
            </a:r>
          </a:p>
          <a:p>
            <a:pPr algn="ctr"/>
            <a:r>
              <a:rPr lang="en-US" sz="2800" b="1" dirty="0" smtClean="0">
                <a:latin typeface="Abalone" panose="00000400000000000000" pitchFamily="2" charset="0"/>
              </a:rPr>
              <a:t>¼ Sheet </a:t>
            </a:r>
            <a:endParaRPr lang="en-US" b="1" dirty="0" smtClean="0">
              <a:latin typeface="Abalone" panose="00000400000000000000" pitchFamily="2" charset="0"/>
            </a:endParaRPr>
          </a:p>
        </p:txBody>
      </p:sp>
      <p:pic>
        <p:nvPicPr>
          <p:cNvPr id="22" name="Picture 2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281" y="589962"/>
            <a:ext cx="2529071" cy="10077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44324">
            <a:off x="266658" y="1035708"/>
            <a:ext cx="3318686" cy="253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5877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971" y="5361528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17" y="5542735"/>
            <a:ext cx="3312213" cy="33666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16319" y="6549681"/>
            <a:ext cx="30257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Assorted Sunglasses &amp; Safety Glasses</a:t>
            </a:r>
            <a:endParaRPr lang="en-US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699119" y="8386138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Priced as Marked</a:t>
            </a:r>
            <a:endParaRPr lang="en-US" sz="2800" b="1" dirty="0"/>
          </a:p>
        </p:txBody>
      </p:sp>
      <p:pic>
        <p:nvPicPr>
          <p:cNvPr id="17" name="Picture 1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191" y="5443415"/>
            <a:ext cx="2634018" cy="106656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0971" y="362048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17" y="543255"/>
            <a:ext cx="3312213" cy="336662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516319" y="1550201"/>
            <a:ext cx="30257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Assorted Sunglasses &amp; Safety Glasses</a:t>
            </a:r>
            <a:endParaRPr lang="en-US" sz="36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3699119" y="3386658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Priced as Marked</a:t>
            </a:r>
            <a:endParaRPr lang="en-US" sz="2800" b="1" dirty="0"/>
          </a:p>
        </p:txBody>
      </p:sp>
      <p:pic>
        <p:nvPicPr>
          <p:cNvPr id="24" name="Picture 2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191" y="443935"/>
            <a:ext cx="2634018" cy="106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5218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971" y="5361528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20" name="Rectangle 19"/>
          <p:cNvSpPr/>
          <p:nvPr/>
        </p:nvSpPr>
        <p:spPr>
          <a:xfrm>
            <a:off x="10971" y="362048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22" name="TextBox 21"/>
          <p:cNvSpPr txBox="1"/>
          <p:nvPr/>
        </p:nvSpPr>
        <p:spPr>
          <a:xfrm>
            <a:off x="0" y="510796"/>
            <a:ext cx="67118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smtClean="0">
                <a:latin typeface="Arial Black" panose="020B0A04020102020204" pitchFamily="34" charset="0"/>
              </a:rPr>
              <a:t>Please check the ‘Sell By Date’ before</a:t>
            </a:r>
            <a:r>
              <a:rPr lang="en-US" sz="3600" b="1" dirty="0" smtClean="0">
                <a:latin typeface="Arial Black" panose="020B0A04020102020204" pitchFamily="34" charset="0"/>
              </a:rPr>
              <a:t> slicing meat or cheese for customers!</a:t>
            </a:r>
            <a:endParaRPr lang="en-US" sz="3600" b="1" dirty="0">
              <a:latin typeface="Arial Black" panose="020B0A040201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7081" y="2648815"/>
            <a:ext cx="649764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 smtClean="0">
                <a:latin typeface="Arial Black" panose="020B0A04020102020204" pitchFamily="34" charset="0"/>
              </a:rPr>
              <a:t>¡</a:t>
            </a:r>
            <a:r>
              <a:rPr lang="es-ES" sz="2800" b="1" dirty="0">
                <a:latin typeface="Arial Black" panose="020B0A04020102020204" pitchFamily="34" charset="0"/>
              </a:rPr>
              <a:t>Verifique la fecha de venta antes de cortar carne o queso para los clientes!</a:t>
            </a:r>
            <a:endParaRPr lang="en-US" sz="2800" b="1" dirty="0">
              <a:latin typeface="Arial Black" panose="020B0A04020102020204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626165" y="2443413"/>
            <a:ext cx="5476461" cy="161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0" y="5431101"/>
            <a:ext cx="67118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smtClean="0">
                <a:latin typeface="Arial Black" panose="020B0A04020102020204" pitchFamily="34" charset="0"/>
              </a:rPr>
              <a:t>Please check the ‘Sell By Date’ before</a:t>
            </a:r>
            <a:r>
              <a:rPr lang="en-US" sz="3600" b="1" dirty="0" smtClean="0">
                <a:latin typeface="Arial Black" panose="020B0A04020102020204" pitchFamily="34" charset="0"/>
              </a:rPr>
              <a:t> slicing meat or cheese for customers!</a:t>
            </a:r>
            <a:endParaRPr lang="en-US" sz="3600" b="1" dirty="0">
              <a:latin typeface="Arial Black" panose="020B0A040201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07081" y="7569120"/>
            <a:ext cx="649764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 smtClean="0">
                <a:latin typeface="Arial Black" panose="020B0A04020102020204" pitchFamily="34" charset="0"/>
              </a:rPr>
              <a:t>¡</a:t>
            </a:r>
            <a:r>
              <a:rPr lang="es-ES" sz="2800" b="1" dirty="0">
                <a:latin typeface="Arial Black" panose="020B0A04020102020204" pitchFamily="34" charset="0"/>
              </a:rPr>
              <a:t>Verifique la fecha de venta antes de cortar carne o queso para los clientes!</a:t>
            </a:r>
            <a:endParaRPr lang="en-US" sz="2800" b="1" dirty="0">
              <a:latin typeface="Arial Black" panose="020B0A040201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626165" y="7363718"/>
            <a:ext cx="5476461" cy="161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9563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971" y="5361528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10" name="Rectangle 9"/>
          <p:cNvSpPr/>
          <p:nvPr/>
        </p:nvSpPr>
        <p:spPr>
          <a:xfrm>
            <a:off x="10971" y="497640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16" name="TextBox 15"/>
          <p:cNvSpPr txBox="1"/>
          <p:nvPr/>
        </p:nvSpPr>
        <p:spPr>
          <a:xfrm>
            <a:off x="3077637" y="6506618"/>
            <a:ext cx="36772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/>
              <a:t>Triscuits</a:t>
            </a:r>
            <a:r>
              <a:rPr lang="en-US" sz="4000" dirty="0"/>
              <a:t> </a:t>
            </a:r>
            <a:r>
              <a:rPr lang="en-US" sz="4000" dirty="0" smtClean="0"/>
              <a:t>or Wheat Thins </a:t>
            </a:r>
          </a:p>
          <a:p>
            <a:pPr algn="ctr"/>
            <a:r>
              <a:rPr lang="en-US" sz="2800" dirty="0" smtClean="0"/>
              <a:t>Assorted Flavors </a:t>
            </a:r>
            <a:endParaRPr lang="en-US" sz="600" dirty="0"/>
          </a:p>
        </p:txBody>
      </p:sp>
      <p:sp>
        <p:nvSpPr>
          <p:cNvPr id="9" name="TextBox 8"/>
          <p:cNvSpPr txBox="1"/>
          <p:nvPr/>
        </p:nvSpPr>
        <p:spPr>
          <a:xfrm>
            <a:off x="3867109" y="8072445"/>
            <a:ext cx="21913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$4.09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234" y="6616165"/>
            <a:ext cx="2995143" cy="2379319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396" y="5454515"/>
            <a:ext cx="2634018" cy="106656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180767" y="1618206"/>
            <a:ext cx="36772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/>
              <a:t>Triscuits</a:t>
            </a:r>
            <a:r>
              <a:rPr lang="en-US" sz="4000" dirty="0"/>
              <a:t> </a:t>
            </a:r>
            <a:r>
              <a:rPr lang="en-US" sz="4000" dirty="0" smtClean="0"/>
              <a:t>or Wheat Thins </a:t>
            </a:r>
          </a:p>
          <a:p>
            <a:pPr algn="ctr"/>
            <a:r>
              <a:rPr lang="en-US" sz="2800" dirty="0" smtClean="0"/>
              <a:t>Assorted Flavors </a:t>
            </a:r>
            <a:endParaRPr lang="en-US" sz="600" dirty="0"/>
          </a:p>
        </p:txBody>
      </p:sp>
      <p:sp>
        <p:nvSpPr>
          <p:cNvPr id="18" name="TextBox 17"/>
          <p:cNvSpPr txBox="1"/>
          <p:nvPr/>
        </p:nvSpPr>
        <p:spPr>
          <a:xfrm>
            <a:off x="3970239" y="3184033"/>
            <a:ext cx="21913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$4.09 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364" y="1727753"/>
            <a:ext cx="2995143" cy="2379319"/>
          </a:xfrm>
          <a:prstGeom prst="rect">
            <a:avLst/>
          </a:prstGeom>
        </p:spPr>
      </p:pic>
      <p:pic>
        <p:nvPicPr>
          <p:cNvPr id="20" name="Picture 1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526" y="566103"/>
            <a:ext cx="2634018" cy="106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0269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971" y="5361528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10" name="Rectangle 9"/>
          <p:cNvSpPr/>
          <p:nvPr/>
        </p:nvSpPr>
        <p:spPr>
          <a:xfrm>
            <a:off x="10971" y="497640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17" name="TextBox 16"/>
          <p:cNvSpPr txBox="1"/>
          <p:nvPr/>
        </p:nvSpPr>
        <p:spPr>
          <a:xfrm>
            <a:off x="3005924" y="1621420"/>
            <a:ext cx="367723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Town House Crackers</a:t>
            </a:r>
          </a:p>
          <a:p>
            <a:pPr algn="ctr"/>
            <a:r>
              <a:rPr lang="en-US" sz="2800" dirty="0" smtClean="0"/>
              <a:t>Assorted Varieties</a:t>
            </a:r>
          </a:p>
          <a:p>
            <a:pPr algn="ctr"/>
            <a:endParaRPr lang="en-US" sz="600" dirty="0"/>
          </a:p>
        </p:txBody>
      </p:sp>
      <p:sp>
        <p:nvSpPr>
          <p:cNvPr id="18" name="TextBox 17"/>
          <p:cNvSpPr txBox="1"/>
          <p:nvPr/>
        </p:nvSpPr>
        <p:spPr>
          <a:xfrm>
            <a:off x="3797709" y="3201286"/>
            <a:ext cx="21913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$4.39 </a:t>
            </a:r>
            <a:endParaRPr lang="en-US" dirty="0"/>
          </a:p>
        </p:txBody>
      </p:sp>
      <p:pic>
        <p:nvPicPr>
          <p:cNvPr id="20" name="Picture 1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532" y="639506"/>
            <a:ext cx="2634018" cy="10665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17" y="731952"/>
            <a:ext cx="2743200" cy="3352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34576" y="6521579"/>
            <a:ext cx="367723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Town House Crackers</a:t>
            </a:r>
          </a:p>
          <a:p>
            <a:pPr algn="ctr"/>
            <a:r>
              <a:rPr lang="en-US" sz="2800" dirty="0" smtClean="0"/>
              <a:t>Assorted Varieties</a:t>
            </a:r>
          </a:p>
          <a:p>
            <a:pPr algn="ctr"/>
            <a:endParaRPr lang="en-US" sz="600" dirty="0"/>
          </a:p>
        </p:txBody>
      </p:sp>
      <p:sp>
        <p:nvSpPr>
          <p:cNvPr id="14" name="TextBox 13"/>
          <p:cNvSpPr txBox="1"/>
          <p:nvPr/>
        </p:nvSpPr>
        <p:spPr>
          <a:xfrm>
            <a:off x="3826361" y="8101445"/>
            <a:ext cx="21913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$4.39 </a:t>
            </a:r>
            <a:endParaRPr lang="en-US" dirty="0"/>
          </a:p>
        </p:txBody>
      </p:sp>
      <p:pic>
        <p:nvPicPr>
          <p:cNvPr id="21" name="Picture 2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184" y="5539665"/>
            <a:ext cx="2634018" cy="106656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469" y="5632111"/>
            <a:ext cx="27432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2371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971" y="5361528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10" name="Rectangle 9"/>
          <p:cNvSpPr/>
          <p:nvPr/>
        </p:nvSpPr>
        <p:spPr>
          <a:xfrm>
            <a:off x="10971" y="497640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7" name="TextBox 6"/>
          <p:cNvSpPr txBox="1"/>
          <p:nvPr/>
        </p:nvSpPr>
        <p:spPr>
          <a:xfrm>
            <a:off x="3660369" y="3034513"/>
            <a:ext cx="28690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$4.39 </a:t>
            </a:r>
            <a:r>
              <a:rPr lang="en-US" sz="4800" b="1" dirty="0" smtClean="0"/>
              <a:t>EA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3180767" y="5692064"/>
            <a:ext cx="367723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RUSSET POTATOES</a:t>
            </a:r>
          </a:p>
          <a:p>
            <a:pPr algn="ctr"/>
            <a:r>
              <a:rPr lang="en-US" sz="3600" dirty="0" smtClean="0"/>
              <a:t>10 LB BAG</a:t>
            </a:r>
            <a:endParaRPr lang="en-US" sz="105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329" y="5577946"/>
            <a:ext cx="1831880" cy="7947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9921" y="888557"/>
            <a:ext cx="3919431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RUSSET POTATOES</a:t>
            </a:r>
          </a:p>
          <a:p>
            <a:pPr algn="ctr"/>
            <a:r>
              <a:rPr lang="en-US" sz="3600" dirty="0" smtClean="0"/>
              <a:t>10 LB BAG 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3548014" y="7979821"/>
            <a:ext cx="27670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$4.39 </a:t>
            </a:r>
            <a:r>
              <a:rPr lang="en-US" sz="4800" b="1" dirty="0" smtClean="0"/>
              <a:t>EA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46" y="1774213"/>
            <a:ext cx="3055847" cy="22932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329" y="663101"/>
            <a:ext cx="1831880" cy="7947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46" y="6548846"/>
            <a:ext cx="3055847" cy="229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588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971" y="5361528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16" name="TextBox 15"/>
          <p:cNvSpPr txBox="1"/>
          <p:nvPr/>
        </p:nvSpPr>
        <p:spPr>
          <a:xfrm>
            <a:off x="3354097" y="6460101"/>
            <a:ext cx="33577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Cranberry </a:t>
            </a:r>
            <a:r>
              <a:rPr lang="en-US" sz="4400" dirty="0" err="1" smtClean="0"/>
              <a:t>Bubly</a:t>
            </a:r>
            <a:r>
              <a:rPr lang="en-US" sz="4400" dirty="0" smtClean="0"/>
              <a:t> 12pk</a:t>
            </a:r>
            <a:endParaRPr lang="en-US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3513863" y="7890237"/>
            <a:ext cx="32512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/>
              <a:t>2 for $5</a:t>
            </a:r>
            <a:endParaRPr lang="en-US" sz="1400" dirty="0"/>
          </a:p>
        </p:txBody>
      </p:sp>
      <p:pic>
        <p:nvPicPr>
          <p:cNvPr id="14" name="Picture 1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23" y="5445768"/>
            <a:ext cx="2308330" cy="9104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494" y="6623562"/>
            <a:ext cx="2467603" cy="23129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7714" y="5445768"/>
            <a:ext cx="3724251" cy="1023728"/>
          </a:xfrm>
          <a:prstGeom prst="rect">
            <a:avLst/>
          </a:prstGeom>
        </p:spPr>
      </p:pic>
      <p:sp>
        <p:nvSpPr>
          <p:cNvPr id="4" name="32-Point Star 3"/>
          <p:cNvSpPr/>
          <p:nvPr/>
        </p:nvSpPr>
        <p:spPr>
          <a:xfrm>
            <a:off x="85725" y="6356233"/>
            <a:ext cx="1821556" cy="1534004"/>
          </a:xfrm>
          <a:prstGeom prst="star32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4144" y="6611881"/>
            <a:ext cx="166471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 smtClean="0">
                <a:ln w="0"/>
                <a:solidFill>
                  <a:schemeClr val="tx1"/>
                </a:solidFill>
              </a:rPr>
              <a:t>What a </a:t>
            </a:r>
          </a:p>
          <a:p>
            <a:pPr algn="ctr"/>
            <a:r>
              <a:rPr lang="en-US" sz="2000" b="0" cap="none" spc="0" dirty="0" smtClean="0">
                <a:ln w="0"/>
                <a:solidFill>
                  <a:schemeClr val="tx1"/>
                </a:solidFill>
              </a:rPr>
              <a:t>Steal of a Deal!</a:t>
            </a:r>
            <a:endParaRPr lang="en-US" sz="2000" b="0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79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971" y="5361528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16" name="TextBox 15"/>
          <p:cNvSpPr txBox="1"/>
          <p:nvPr/>
        </p:nvSpPr>
        <p:spPr>
          <a:xfrm>
            <a:off x="3292119" y="6372634"/>
            <a:ext cx="36772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Pepsi Case</a:t>
            </a:r>
          </a:p>
          <a:p>
            <a:pPr algn="ctr"/>
            <a:r>
              <a:rPr lang="en-US" sz="4800" dirty="0" smtClean="0"/>
              <a:t>24 Pack</a:t>
            </a:r>
            <a:endParaRPr lang="en-US" sz="1050" dirty="0"/>
          </a:p>
        </p:txBody>
      </p:sp>
      <p:sp>
        <p:nvSpPr>
          <p:cNvPr id="9" name="TextBox 8"/>
          <p:cNvSpPr txBox="1"/>
          <p:nvPr/>
        </p:nvSpPr>
        <p:spPr>
          <a:xfrm>
            <a:off x="3934065" y="7833601"/>
            <a:ext cx="23933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/>
              <a:t>$8.99</a:t>
            </a:r>
            <a:endParaRPr lang="en-US" sz="1400" dirty="0"/>
          </a:p>
        </p:txBody>
      </p:sp>
      <p:pic>
        <p:nvPicPr>
          <p:cNvPr id="14" name="Picture 1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225" y="5411849"/>
            <a:ext cx="2308330" cy="910465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6397" y1="57428" x2="46397" y2="57428"/>
                        <a14:foregroundMark x1="62742" y1="46196" x2="62742" y2="46196"/>
                        <a14:foregroundMark x1="57645" y1="53442" x2="57645" y2="53442"/>
                        <a14:foregroundMark x1="49736" y1="62138" x2="49736" y2="62138"/>
                        <a14:foregroundMark x1="69772" y1="59058" x2="69772" y2="59058"/>
                        <a14:foregroundMark x1="60984" y1="60326" x2="60984" y2="60326"/>
                        <a14:foregroundMark x1="74868" y1="46920" x2="74868" y2="46920"/>
                        <a14:foregroundMark x1="36731" y1="84420" x2="36731" y2="84420"/>
                        <a14:foregroundMark x1="95431" y1="76812" x2="95431" y2="76812"/>
                        <a14:foregroundMark x1="91213" y1="77174" x2="91213" y2="77174"/>
                        <a14:foregroundMark x1="91564" y1="73732" x2="91564" y2="73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06" y="6297345"/>
            <a:ext cx="1973519" cy="1857403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092" y="6932243"/>
            <a:ext cx="2156569" cy="193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344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/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 rot="5400000" flipV="1">
            <a:off x="1523218" y="3921964"/>
            <a:ext cx="3695596" cy="6641608"/>
          </a:xfrm>
          <a:prstGeom prst="rect">
            <a:avLst/>
          </a:prstGeom>
        </p:spPr>
      </p:pic>
      <p:pic>
        <p:nvPicPr>
          <p:cNvPr id="17" name="Picture 16"/>
          <p:cNvPicPr/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 rot="5400000" flipV="1">
            <a:off x="1543207" y="-949152"/>
            <a:ext cx="3695596" cy="66416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971" y="5361528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24" name="Rectangle 23"/>
          <p:cNvSpPr/>
          <p:nvPr/>
        </p:nvSpPr>
        <p:spPr>
          <a:xfrm>
            <a:off x="-25230" y="9111690"/>
            <a:ext cx="6717050" cy="2953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2172" y="503641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21" name="Text Box 2"/>
          <p:cNvSpPr txBox="1"/>
          <p:nvPr/>
        </p:nvSpPr>
        <p:spPr>
          <a:xfrm>
            <a:off x="17302" y="6274179"/>
            <a:ext cx="6661597" cy="553357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ln>
                  <a:noFill/>
                </a:ln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Farmers Fresh Market will </a:t>
            </a:r>
            <a:r>
              <a:rPr lang="en-US" sz="2800" dirty="0" smtClean="0">
                <a:ln>
                  <a:noFill/>
                </a:ln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 open from</a:t>
            </a:r>
            <a:endParaRPr lang="en-US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03012" y="5394968"/>
            <a:ext cx="54328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u="sng" cap="none" spc="0" dirty="0" smtClean="0">
                <a:ln w="0"/>
                <a:solidFill>
                  <a:srgbClr val="FF0000"/>
                </a:solidFill>
                <a:latin typeface="Georgia" panose="02040502050405020303" pitchFamily="18" charset="0"/>
              </a:rPr>
              <a:t>Shortened Hours</a:t>
            </a:r>
            <a:endParaRPr lang="en-US" sz="5400" b="0" u="sng" cap="none" spc="0" dirty="0">
              <a:ln w="0"/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93653" y="6679447"/>
            <a:ext cx="41969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rgbClr val="FF0000"/>
                </a:solidFill>
                <a:latin typeface="Georgia" panose="02040502050405020303" pitchFamily="18" charset="0"/>
              </a:rPr>
              <a:t>9am – 6pm</a:t>
            </a:r>
            <a:endParaRPr lang="en-US" sz="5400" b="1" cap="none" spc="0" dirty="0">
              <a:ln w="0"/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302" y="7592144"/>
            <a:ext cx="666159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 dirty="0" smtClean="0">
                <a:ln w="0"/>
                <a:solidFill>
                  <a:schemeClr val="tx1"/>
                </a:solidFill>
                <a:latin typeface="Georgia" panose="02040502050405020303" pitchFamily="18" charset="0"/>
              </a:rPr>
              <a:t>Monday, September 2</a:t>
            </a:r>
            <a:r>
              <a:rPr lang="en-US" sz="4400" b="0" cap="none" spc="0" baseline="30000" dirty="0" smtClean="0">
                <a:ln w="0"/>
                <a:solidFill>
                  <a:schemeClr val="tx1"/>
                </a:solidFill>
                <a:latin typeface="Georgia" panose="02040502050405020303" pitchFamily="18" charset="0"/>
              </a:rPr>
              <a:t>nd</a:t>
            </a:r>
            <a:r>
              <a:rPr lang="en-US" sz="4400" b="0" cap="none" spc="0" dirty="0" smtClean="0">
                <a:ln w="0"/>
                <a:solidFill>
                  <a:schemeClr val="tx1"/>
                </a:solidFill>
                <a:latin typeface="Georgia" panose="02040502050405020303" pitchFamily="18" charset="0"/>
              </a:rPr>
              <a:t> for Labor Day</a:t>
            </a:r>
            <a:endParaRPr lang="en-US" sz="4400" b="0" cap="none" spc="0" dirty="0">
              <a:ln w="0"/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8" name="Text Box 2"/>
          <p:cNvSpPr txBox="1"/>
          <p:nvPr/>
        </p:nvSpPr>
        <p:spPr>
          <a:xfrm>
            <a:off x="37291" y="1403063"/>
            <a:ext cx="6661597" cy="553357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ln>
                  <a:noFill/>
                </a:ln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Farmers Fresh Market will </a:t>
            </a:r>
            <a:r>
              <a:rPr lang="en-US" sz="2800" dirty="0" smtClean="0">
                <a:ln>
                  <a:noFill/>
                </a:ln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 open from</a:t>
            </a:r>
            <a:endParaRPr lang="en-US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23001" y="523852"/>
            <a:ext cx="54328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u="sng" cap="none" spc="0" dirty="0" smtClean="0">
                <a:ln w="0"/>
                <a:solidFill>
                  <a:srgbClr val="FF0000"/>
                </a:solidFill>
                <a:latin typeface="Georgia" panose="02040502050405020303" pitchFamily="18" charset="0"/>
              </a:rPr>
              <a:t>Shortened Hours</a:t>
            </a:r>
            <a:endParaRPr lang="en-US" sz="5400" b="0" u="sng" cap="none" spc="0" dirty="0">
              <a:ln w="0"/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313642" y="1808331"/>
            <a:ext cx="41969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rgbClr val="FF0000"/>
                </a:solidFill>
                <a:latin typeface="Georgia" panose="02040502050405020303" pitchFamily="18" charset="0"/>
              </a:rPr>
              <a:t>9am – 6pm</a:t>
            </a:r>
            <a:endParaRPr lang="en-US" sz="5400" b="1" cap="none" spc="0" dirty="0">
              <a:ln w="0"/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7291" y="2721028"/>
            <a:ext cx="666159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 dirty="0" smtClean="0">
                <a:ln w="0"/>
                <a:solidFill>
                  <a:schemeClr val="tx1"/>
                </a:solidFill>
                <a:latin typeface="Georgia" panose="02040502050405020303" pitchFamily="18" charset="0"/>
              </a:rPr>
              <a:t>Monday, September 2</a:t>
            </a:r>
            <a:r>
              <a:rPr lang="en-US" sz="4400" b="0" cap="none" spc="0" baseline="30000" dirty="0" smtClean="0">
                <a:ln w="0"/>
                <a:solidFill>
                  <a:schemeClr val="tx1"/>
                </a:solidFill>
                <a:latin typeface="Georgia" panose="02040502050405020303" pitchFamily="18" charset="0"/>
              </a:rPr>
              <a:t>nd</a:t>
            </a:r>
            <a:r>
              <a:rPr lang="en-US" sz="4400" b="0" cap="none" spc="0" dirty="0" smtClean="0">
                <a:ln w="0"/>
                <a:solidFill>
                  <a:schemeClr val="tx1"/>
                </a:solidFill>
                <a:latin typeface="Georgia" panose="02040502050405020303" pitchFamily="18" charset="0"/>
              </a:rPr>
              <a:t> for Labor Day</a:t>
            </a:r>
            <a:endParaRPr lang="en-US" sz="4400" b="0" cap="none" spc="0" dirty="0">
              <a:ln w="0"/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13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32" y="6647862"/>
            <a:ext cx="3749582" cy="23173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971" y="5361528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9" name="TextBox 8"/>
          <p:cNvSpPr txBox="1"/>
          <p:nvPr/>
        </p:nvSpPr>
        <p:spPr>
          <a:xfrm>
            <a:off x="4148756" y="7693471"/>
            <a:ext cx="21384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/>
              <a:t>$1.49 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3452025" y="6627114"/>
            <a:ext cx="35318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/>
              <a:t>Powerade</a:t>
            </a:r>
            <a:endParaRPr lang="en-US" sz="5400" dirty="0" smtClean="0"/>
          </a:p>
        </p:txBody>
      </p:sp>
      <p:pic>
        <p:nvPicPr>
          <p:cNvPr id="17" name="Picture 1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123" y="5413436"/>
            <a:ext cx="2677173" cy="121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4362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25702" y="7898097"/>
            <a:ext cx="2626242" cy="10765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1" y="5395916"/>
            <a:ext cx="3501246" cy="11595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47" y="6673745"/>
            <a:ext cx="1798235" cy="19403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971" y="5361528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9" name="TextBox 8"/>
          <p:cNvSpPr txBox="1"/>
          <p:nvPr/>
        </p:nvSpPr>
        <p:spPr>
          <a:xfrm>
            <a:off x="3716753" y="7898097"/>
            <a:ext cx="2458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/>
              <a:t>4 /  10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3871963" y="6448266"/>
            <a:ext cx="21477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Georgia" panose="02040502050405020303" pitchFamily="18" charset="0"/>
              </a:rPr>
              <a:t>Pepsi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1849" y="7228632"/>
            <a:ext cx="1599063" cy="1746036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997" y="5477755"/>
            <a:ext cx="2120704" cy="93168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94737" y="7367321"/>
            <a:ext cx="230223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cap="none" spc="0" dirty="0" smtClean="0">
                <a:ln w="0"/>
                <a:solidFill>
                  <a:schemeClr val="tx1"/>
                </a:solidFill>
                <a:latin typeface="Georgia" panose="02040502050405020303" pitchFamily="18" charset="0"/>
              </a:rPr>
              <a:t>6 pk. – 16.9 oz. </a:t>
            </a:r>
            <a:endParaRPr lang="en-US" sz="2400" cap="none" spc="0" dirty="0">
              <a:ln w="0"/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88882" y="7890246"/>
            <a:ext cx="4700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0"/>
                <a:solidFill>
                  <a:schemeClr val="tx1"/>
                </a:solidFill>
              </a:rPr>
              <a:t>$</a:t>
            </a:r>
            <a:endParaRPr lang="en-US" sz="44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653272" y="3054717"/>
            <a:ext cx="2626242" cy="10765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1" y="552536"/>
            <a:ext cx="3501246" cy="11595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317" y="1830365"/>
            <a:ext cx="1798235" cy="194030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8541" y="518148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20" name="TextBox 19"/>
          <p:cNvSpPr txBox="1"/>
          <p:nvPr/>
        </p:nvSpPr>
        <p:spPr>
          <a:xfrm>
            <a:off x="3744323" y="3054717"/>
            <a:ext cx="2458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/>
              <a:t>4 /  10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3899533" y="1604886"/>
            <a:ext cx="21477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Georgia" panose="02040502050405020303" pitchFamily="18" charset="0"/>
              </a:rPr>
              <a:t>Pepsi 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9419" y="2385252"/>
            <a:ext cx="1599063" cy="1746036"/>
          </a:xfrm>
          <a:prstGeom prst="rect">
            <a:avLst/>
          </a:prstGeom>
        </p:spPr>
      </p:pic>
      <p:pic>
        <p:nvPicPr>
          <p:cNvPr id="23" name="Picture 2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567" y="634375"/>
            <a:ext cx="2120704" cy="93168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3822307" y="2523941"/>
            <a:ext cx="230223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cap="none" spc="0" dirty="0" smtClean="0">
                <a:ln w="0"/>
                <a:solidFill>
                  <a:schemeClr val="tx1"/>
                </a:solidFill>
                <a:latin typeface="Georgia" panose="02040502050405020303" pitchFamily="18" charset="0"/>
              </a:rPr>
              <a:t>6 pk. – 16.9 oz. </a:t>
            </a:r>
            <a:endParaRPr lang="en-US" sz="2400" cap="none" spc="0" dirty="0">
              <a:ln w="0"/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816452" y="3046866"/>
            <a:ext cx="4700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0"/>
                <a:solidFill>
                  <a:schemeClr val="tx1"/>
                </a:solidFill>
              </a:rPr>
              <a:t>$</a:t>
            </a:r>
            <a:endParaRPr lang="en-US" sz="4400" b="1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6118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971" y="5361528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pic>
        <p:nvPicPr>
          <p:cNvPr id="9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91" y="6741995"/>
            <a:ext cx="3538751" cy="2186271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84" y="5521786"/>
            <a:ext cx="2308501" cy="97212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80076" y="5702532"/>
            <a:ext cx="335891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</a:rPr>
              <a:t>Coca-Cola 12 Packs</a:t>
            </a:r>
            <a:endParaRPr lang="en-US" sz="54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66846" y="7483395"/>
            <a:ext cx="230383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0"/>
                <a:solidFill>
                  <a:schemeClr val="tx1"/>
                </a:solidFill>
              </a:rPr>
              <a:t>$5.49</a:t>
            </a:r>
            <a:endParaRPr lang="en-US" sz="7200" b="1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3710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971" y="5361528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pic>
        <p:nvPicPr>
          <p:cNvPr id="10" name="Picture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84" y="5521786"/>
            <a:ext cx="2308501" cy="97212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96433" y="5559652"/>
            <a:ext cx="3358911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0" cap="none" spc="0" dirty="0" smtClean="0">
                <a:ln w="0"/>
                <a:solidFill>
                  <a:schemeClr val="tx1"/>
                </a:solidFill>
              </a:rPr>
              <a:t>Aquafina Water</a:t>
            </a:r>
            <a:endParaRPr lang="en-US" sz="60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98570" y="7597592"/>
            <a:ext cx="253627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0"/>
                <a:solidFill>
                  <a:schemeClr val="tx1"/>
                </a:solidFill>
              </a:rPr>
              <a:t>$5.99</a:t>
            </a:r>
            <a:endParaRPr lang="en-US" sz="8000" b="1" cap="none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8" name="Picture 7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92" b="92835" l="2802" r="96336">
                        <a14:foregroundMark x1="65733" y1="5919" x2="67457" y2="4050"/>
                        <a14:foregroundMark x1="68750" y1="5607" x2="77155" y2="10592"/>
                        <a14:foregroundMark x1="77155" y1="10592" x2="86422" y2="16199"/>
                        <a14:foregroundMark x1="86422" y1="16199" x2="90517" y2="28660"/>
                        <a14:foregroundMark x1="87716" y1="17134" x2="89224" y2="18692"/>
                        <a14:foregroundMark x1="9483" y1="14642" x2="9483" y2="146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0" y="6735669"/>
            <a:ext cx="3868738" cy="235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833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0" y="6516259"/>
            <a:ext cx="3378035" cy="24442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971" y="5361528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pic>
        <p:nvPicPr>
          <p:cNvPr id="28" name="Picture 2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427" y="5450273"/>
            <a:ext cx="2308501" cy="97212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61390" y="6496608"/>
            <a:ext cx="316383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 smtClean="0">
                <a:ln w="0"/>
                <a:solidFill>
                  <a:schemeClr val="tx1"/>
                </a:solidFill>
              </a:rPr>
              <a:t>All Pepsi 12 Packs </a:t>
            </a:r>
            <a:endParaRPr lang="en-US" sz="36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51629" y="7756856"/>
            <a:ext cx="230383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0"/>
                <a:solidFill>
                  <a:schemeClr val="tx1"/>
                </a:solidFill>
              </a:rPr>
              <a:t>$5.49</a:t>
            </a:r>
            <a:endParaRPr lang="en-US" sz="7200" b="1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867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971" y="5361528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24" name="Rectangle 23"/>
          <p:cNvSpPr/>
          <p:nvPr/>
        </p:nvSpPr>
        <p:spPr>
          <a:xfrm>
            <a:off x="-25230" y="9111690"/>
            <a:ext cx="6717050" cy="2953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2172" y="503641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87" y="577637"/>
            <a:ext cx="3028367" cy="3583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\\ffmdc\users\bbanwart\Documents\Logos\FFM_SOLID_Logo_tag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840" y="577637"/>
            <a:ext cx="1934510" cy="81301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3265082" y="1476705"/>
            <a:ext cx="32095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Pie Cherries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65082" y="2193702"/>
            <a:ext cx="316250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 smtClean="0">
                <a:ln w="0"/>
                <a:solidFill>
                  <a:schemeClr val="tx1"/>
                </a:solidFill>
                <a:latin typeface="Georgia" panose="02040502050405020303" pitchFamily="18" charset="0"/>
              </a:rPr>
              <a:t>7lbs. Pitted Cherries </a:t>
            </a:r>
          </a:p>
          <a:p>
            <a:pPr algn="ctr"/>
            <a:r>
              <a:rPr lang="en-US" sz="2000" b="0" cap="none" spc="0" dirty="0" smtClean="0">
                <a:ln w="0"/>
                <a:solidFill>
                  <a:schemeClr val="tx1"/>
                </a:solidFill>
                <a:latin typeface="Georgia" panose="02040502050405020303" pitchFamily="18" charset="0"/>
              </a:rPr>
              <a:t>in Juice</a:t>
            </a:r>
            <a:endParaRPr lang="en-US" sz="2000" b="0" cap="none" spc="0" dirty="0">
              <a:ln w="0"/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381010" y="3000375"/>
            <a:ext cx="3093605" cy="100965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887872" y="2924313"/>
            <a:ext cx="234391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0"/>
                <a:solidFill>
                  <a:schemeClr val="tx1"/>
                </a:solidFill>
                <a:latin typeface="Georgia" panose="02040502050405020303" pitchFamily="18" charset="0"/>
              </a:rPr>
              <a:t>27.99</a:t>
            </a:r>
            <a:endParaRPr lang="en-US" sz="6000" b="1" cap="none" spc="0" dirty="0">
              <a:ln w="0"/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455466" y="2838128"/>
            <a:ext cx="6062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latin typeface="Georgia" panose="02040502050405020303" pitchFamily="18" charset="0"/>
              </a:rPr>
              <a:t>$</a:t>
            </a:r>
            <a:endParaRPr lang="en-US" sz="5400" b="0" cap="none" spc="0" dirty="0">
              <a:ln w="0"/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46" y="5425862"/>
            <a:ext cx="3028367" cy="3583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 descr="\\ffmdc\users\bbanwart\Documents\Logos\FFM_SOLID_Logo_tag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299" y="5425862"/>
            <a:ext cx="1934510" cy="813013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ctangle 20"/>
          <p:cNvSpPr/>
          <p:nvPr/>
        </p:nvSpPr>
        <p:spPr>
          <a:xfrm>
            <a:off x="3210541" y="6324930"/>
            <a:ext cx="32095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Pie Cherries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210541" y="7041927"/>
            <a:ext cx="316250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 smtClean="0">
                <a:ln w="0"/>
                <a:solidFill>
                  <a:schemeClr val="tx1"/>
                </a:solidFill>
                <a:latin typeface="Georgia" panose="02040502050405020303" pitchFamily="18" charset="0"/>
              </a:rPr>
              <a:t>7lbs. Pitted Cherries </a:t>
            </a:r>
          </a:p>
          <a:p>
            <a:pPr algn="ctr"/>
            <a:r>
              <a:rPr lang="en-US" sz="2000" b="0" cap="none" spc="0" dirty="0" smtClean="0">
                <a:ln w="0"/>
                <a:solidFill>
                  <a:schemeClr val="tx1"/>
                </a:solidFill>
                <a:latin typeface="Georgia" panose="02040502050405020303" pitchFamily="18" charset="0"/>
              </a:rPr>
              <a:t>in Juice</a:t>
            </a:r>
            <a:endParaRPr lang="en-US" sz="2000" b="0" cap="none" spc="0" dirty="0">
              <a:ln w="0"/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26469" y="7848600"/>
            <a:ext cx="3093605" cy="100965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833331" y="7772538"/>
            <a:ext cx="234391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0"/>
                <a:solidFill>
                  <a:schemeClr val="tx1"/>
                </a:solidFill>
                <a:latin typeface="Georgia" panose="02040502050405020303" pitchFamily="18" charset="0"/>
              </a:rPr>
              <a:t>27.99</a:t>
            </a:r>
            <a:endParaRPr lang="en-US" sz="6000" b="1" cap="none" spc="0" dirty="0">
              <a:ln w="0"/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400925" y="7686353"/>
            <a:ext cx="6062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latin typeface="Georgia" panose="02040502050405020303" pitchFamily="18" charset="0"/>
              </a:rPr>
              <a:t>$</a:t>
            </a:r>
            <a:endParaRPr lang="en-US" sz="5400" b="0" cap="none" spc="0" dirty="0">
              <a:ln w="0"/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41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8" y="1174133"/>
            <a:ext cx="3792597" cy="3058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10971" y="5361528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24" name="Rectangle 23"/>
          <p:cNvSpPr/>
          <p:nvPr/>
        </p:nvSpPr>
        <p:spPr>
          <a:xfrm>
            <a:off x="-25230" y="9111690"/>
            <a:ext cx="6717050" cy="2953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2172" y="503641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9" name="Rectangle 8"/>
          <p:cNvSpPr/>
          <p:nvPr/>
        </p:nvSpPr>
        <p:spPr>
          <a:xfrm>
            <a:off x="32172" y="532891"/>
            <a:ext cx="670083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0"/>
                <a:solidFill>
                  <a:srgbClr val="FF0000"/>
                </a:solidFill>
              </a:rPr>
              <a:t>Short Dated- Manager’s Special! </a:t>
            </a:r>
            <a:endParaRPr lang="en-US" sz="3600" b="1" cap="none" spc="0" dirty="0">
              <a:ln w="0"/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59275" y="1174133"/>
            <a:ext cx="2817946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0"/>
              </a:rPr>
              <a:t>SF Sour Cream</a:t>
            </a:r>
          </a:p>
          <a:p>
            <a:pPr algn="ctr"/>
            <a:r>
              <a:rPr lang="en-US" sz="2800" b="1" dirty="0" smtClean="0">
                <a:ln w="0"/>
              </a:rPr>
              <a:t>24 </a:t>
            </a:r>
            <a:r>
              <a:rPr lang="en-US" sz="2800" b="1" dirty="0" err="1" smtClean="0">
                <a:ln w="0"/>
              </a:rPr>
              <a:t>oz</a:t>
            </a:r>
            <a:r>
              <a:rPr lang="en-US" sz="2800" b="1" dirty="0" smtClean="0">
                <a:ln w="0"/>
              </a:rPr>
              <a:t> </a:t>
            </a:r>
            <a:endParaRPr lang="en-US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062103" y="2994674"/>
            <a:ext cx="2453948" cy="1050878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69816" y="2994674"/>
            <a:ext cx="169950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0"/>
                <a:solidFill>
                  <a:schemeClr val="tx1"/>
                </a:solidFill>
              </a:rPr>
              <a:t>2.69</a:t>
            </a:r>
            <a:endParaRPr lang="en-US" sz="66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172" y="5413105"/>
            <a:ext cx="665964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0"/>
                <a:solidFill>
                  <a:srgbClr val="FF0000"/>
                </a:solidFill>
              </a:rPr>
              <a:t>Short Dated- Manager’s Special! </a:t>
            </a:r>
            <a:endParaRPr lang="en-US" sz="3600" b="1" cap="none" spc="0" dirty="0">
              <a:ln w="0"/>
              <a:solidFill>
                <a:srgbClr val="FF0000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71" y="6002619"/>
            <a:ext cx="3792597" cy="3058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Rectangle 24"/>
          <p:cNvSpPr/>
          <p:nvPr/>
        </p:nvSpPr>
        <p:spPr>
          <a:xfrm>
            <a:off x="3839368" y="6002619"/>
            <a:ext cx="2817946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0"/>
              </a:rPr>
              <a:t>SF Sour Cream</a:t>
            </a:r>
          </a:p>
          <a:p>
            <a:pPr algn="ctr"/>
            <a:r>
              <a:rPr lang="en-US" sz="2800" b="1" dirty="0" smtClean="0">
                <a:ln w="0"/>
              </a:rPr>
              <a:t>24 </a:t>
            </a:r>
            <a:r>
              <a:rPr lang="en-US" sz="2800" b="1" dirty="0" err="1" smtClean="0">
                <a:ln w="0"/>
              </a:rPr>
              <a:t>oz</a:t>
            </a:r>
            <a:r>
              <a:rPr lang="en-US" sz="2800" b="1" dirty="0" smtClean="0">
                <a:ln w="0"/>
              </a:rPr>
              <a:t> </a:t>
            </a:r>
            <a:endParaRPr lang="en-US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042196" y="7823160"/>
            <a:ext cx="2453948" cy="1050878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549909" y="7823160"/>
            <a:ext cx="169950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0"/>
                <a:solidFill>
                  <a:schemeClr val="tx1"/>
                </a:solidFill>
              </a:rPr>
              <a:t>2.69</a:t>
            </a:r>
            <a:endParaRPr lang="en-US" sz="66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66758" y="2868945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effectLst/>
              </a:rPr>
              <a:t>$</a:t>
            </a:r>
            <a:endParaRPr lang="en-US" sz="5400" b="1" cap="none" spc="0" dirty="0">
              <a:ln w="0"/>
              <a:effectLst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166757" y="7664129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effectLst/>
              </a:rPr>
              <a:t>$</a:t>
            </a:r>
            <a:endParaRPr lang="en-US" sz="5400" b="1" cap="none" spc="0" dirty="0">
              <a:ln w="0"/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173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67" y="1206338"/>
            <a:ext cx="3333539" cy="3009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10971" y="5361528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24" name="Rectangle 23"/>
          <p:cNvSpPr/>
          <p:nvPr/>
        </p:nvSpPr>
        <p:spPr>
          <a:xfrm>
            <a:off x="-25230" y="9111690"/>
            <a:ext cx="6717050" cy="2953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2172" y="503641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3" name="32-Point Star 2"/>
          <p:cNvSpPr/>
          <p:nvPr/>
        </p:nvSpPr>
        <p:spPr>
          <a:xfrm>
            <a:off x="3019245" y="2252825"/>
            <a:ext cx="3672575" cy="1893126"/>
          </a:xfrm>
          <a:prstGeom prst="star32">
            <a:avLst/>
          </a:prstGeom>
          <a:solidFill>
            <a:srgbClr val="FFC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42026" y="503641"/>
            <a:ext cx="50811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0"/>
                <a:solidFill>
                  <a:srgbClr val="FF0000"/>
                </a:solidFill>
              </a:rPr>
              <a:t>MANAGER’S SPECIAL</a:t>
            </a:r>
            <a:endParaRPr lang="en-US" sz="4400" b="1" cap="none" spc="0" dirty="0">
              <a:ln w="0"/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04922" y="1180596"/>
            <a:ext cx="35173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0"/>
              </a:rPr>
              <a:t>@ease Lasagna </a:t>
            </a:r>
          </a:p>
          <a:p>
            <a:pPr algn="ctr"/>
            <a:r>
              <a:rPr lang="en-US" sz="3200" b="1" dirty="0" smtClean="0">
                <a:ln w="0"/>
              </a:rPr>
              <a:t>Family Size </a:t>
            </a:r>
            <a:endParaRPr lang="en-US" sz="3200" b="1" cap="none" spc="0" dirty="0">
              <a:ln w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63572" y="2434090"/>
            <a:ext cx="104387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u="sng" cap="none" spc="0" dirty="0" smtClean="0">
                <a:ln w="0"/>
                <a:solidFill>
                  <a:schemeClr val="tx1"/>
                </a:solidFill>
              </a:rPr>
              <a:t>99</a:t>
            </a:r>
            <a:endParaRPr lang="en-US" sz="6600" b="1" u="sng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61675" y="2157121"/>
            <a:ext cx="61427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0"/>
              </a:rPr>
              <a:t>$</a:t>
            </a:r>
            <a:endParaRPr lang="en-US" sz="6600" b="1" cap="none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4" y="6838565"/>
            <a:ext cx="5267040" cy="2210593"/>
          </a:xfrm>
          <a:prstGeom prst="rect">
            <a:avLst/>
          </a:prstGeom>
        </p:spPr>
      </p:pic>
      <p:sp>
        <p:nvSpPr>
          <p:cNvPr id="34" name="32-Point Star 33"/>
          <p:cNvSpPr/>
          <p:nvPr/>
        </p:nvSpPr>
        <p:spPr>
          <a:xfrm>
            <a:off x="3887873" y="6611157"/>
            <a:ext cx="2771775" cy="2392618"/>
          </a:xfrm>
          <a:prstGeom prst="star32">
            <a:avLst/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294581" y="5361465"/>
            <a:ext cx="611167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0"/>
                <a:solidFill>
                  <a:srgbClr val="EC44E0"/>
                </a:solidFill>
              </a:rPr>
              <a:t>Del Monte Fruit Naturals </a:t>
            </a:r>
            <a:endParaRPr lang="en-US" sz="4400" b="1" cap="none" spc="0" dirty="0">
              <a:ln w="0"/>
              <a:solidFill>
                <a:srgbClr val="EC44E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023205" y="5984067"/>
            <a:ext cx="257339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0"/>
                <a:solidFill>
                  <a:srgbClr val="FFC000"/>
                </a:solidFill>
              </a:rPr>
              <a:t>All Varieties </a:t>
            </a:r>
            <a:endParaRPr lang="en-US" sz="3600" b="1" cap="none" spc="0" dirty="0">
              <a:ln w="0"/>
              <a:solidFill>
                <a:srgbClr val="FFC0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176636" y="7060041"/>
            <a:ext cx="1826141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 smtClean="0">
                <a:ln w="0"/>
                <a:solidFill>
                  <a:schemeClr val="tx1"/>
                </a:solidFill>
              </a:rPr>
              <a:t>.75</a:t>
            </a:r>
            <a:endParaRPr lang="en-US" sz="100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766498" y="6838565"/>
            <a:ext cx="60625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0"/>
                <a:solidFill>
                  <a:schemeClr val="tx1"/>
                </a:solidFill>
              </a:rPr>
              <a:t>¢</a:t>
            </a:r>
            <a:endParaRPr lang="en-US" sz="66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18844" y="6078153"/>
            <a:ext cx="3980341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0" cap="none" spc="0" dirty="0" smtClean="0">
                <a:ln w="0"/>
                <a:solidFill>
                  <a:srgbClr val="00B050"/>
                </a:solidFill>
              </a:rPr>
              <a:t>Great Summer Time Snack or Back to School!</a:t>
            </a:r>
            <a:endParaRPr lang="en-US" sz="2600" b="0" cap="none" spc="0" dirty="0">
              <a:ln w="0"/>
              <a:solidFill>
                <a:srgbClr val="00B05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08498" y="2097176"/>
            <a:ext cx="1082348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cap="none" spc="0" dirty="0" smtClean="0">
                <a:ln w="0"/>
                <a:solidFill>
                  <a:schemeClr val="tx1"/>
                </a:solidFill>
              </a:rPr>
              <a:t>8</a:t>
            </a:r>
            <a:endParaRPr lang="en-US" sz="13800" b="1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31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12" y="6556897"/>
            <a:ext cx="3481152" cy="2312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43" y="1626366"/>
            <a:ext cx="3916085" cy="2558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10971" y="5361528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24" name="Rectangle 23"/>
          <p:cNvSpPr/>
          <p:nvPr/>
        </p:nvSpPr>
        <p:spPr>
          <a:xfrm>
            <a:off x="-25230" y="9111690"/>
            <a:ext cx="6717050" cy="2953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2172" y="503641"/>
            <a:ext cx="6700838" cy="37290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pic>
        <p:nvPicPr>
          <p:cNvPr id="17" name="Picture 1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689" y="674397"/>
            <a:ext cx="2575405" cy="84675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116891" y="1520322"/>
            <a:ext cx="23415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/>
              <a:t>Rib Steak </a:t>
            </a:r>
            <a:endParaRPr lang="en-US" sz="3200" b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1838" y="2640121"/>
            <a:ext cx="3558445" cy="150891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4055635" y="2777762"/>
            <a:ext cx="18357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0"/>
              </a:rPr>
              <a:t>7.9</a:t>
            </a:r>
            <a:r>
              <a:rPr lang="en-US" sz="7200" b="1" cap="none" spc="0" dirty="0" smtClean="0">
                <a:ln w="0"/>
                <a:solidFill>
                  <a:schemeClr val="tx1"/>
                </a:solidFill>
              </a:rPr>
              <a:t>9</a:t>
            </a:r>
            <a:endParaRPr lang="en-US" sz="72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20539" y="2663230"/>
            <a:ext cx="49725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</a:rPr>
              <a:t>$</a:t>
            </a:r>
            <a:endParaRPr lang="en-US" sz="4800" b="1" cap="none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33" name="Picture 3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82" y="5516758"/>
            <a:ext cx="2575405" cy="846751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3640695" y="5468123"/>
            <a:ext cx="277131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/>
              <a:t>Fresh Local Grass Fed Beef</a:t>
            </a:r>
            <a:endParaRPr lang="en-US" sz="3200" b="1" dirty="0"/>
          </a:p>
        </p:txBody>
      </p:sp>
      <p:sp>
        <p:nvSpPr>
          <p:cNvPr id="4" name="Rectangle 3"/>
          <p:cNvSpPr/>
          <p:nvPr/>
        </p:nvSpPr>
        <p:spPr>
          <a:xfrm>
            <a:off x="5759732" y="3039726"/>
            <a:ext cx="80502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</a:t>
            </a:r>
            <a:r>
              <a:rPr lang="en-US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b.</a:t>
            </a:r>
            <a:endParaRPr lang="en-U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9087" y="7475935"/>
            <a:ext cx="3558445" cy="1508913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3917172" y="7613576"/>
            <a:ext cx="18357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0"/>
              </a:rPr>
              <a:t>4.2</a:t>
            </a:r>
            <a:r>
              <a:rPr lang="en-US" sz="7200" b="1" cap="none" spc="0" dirty="0" smtClean="0">
                <a:ln w="0"/>
                <a:solidFill>
                  <a:schemeClr val="tx1"/>
                </a:solidFill>
              </a:rPr>
              <a:t>9</a:t>
            </a:r>
            <a:endParaRPr lang="en-US" sz="72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567788" y="7499044"/>
            <a:ext cx="49725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</a:rPr>
              <a:t>$</a:t>
            </a:r>
            <a:endParaRPr lang="en-US" sz="48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606981" y="7904116"/>
            <a:ext cx="80502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</a:t>
            </a:r>
            <a:r>
              <a:rPr lang="en-US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b.</a:t>
            </a:r>
            <a:endParaRPr lang="en-U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51996" y="2007802"/>
            <a:ext cx="187134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Family Pack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303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104377</TotalTime>
  <Words>1046</Words>
  <Application>Microsoft Office PowerPoint</Application>
  <PresentationFormat>Letter Paper (8.5x11 in)</PresentationFormat>
  <Paragraphs>405</Paragraphs>
  <Slides>54</Slides>
  <Notes>54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7" baseType="lpstr">
      <vt:lpstr>Abalone</vt:lpstr>
      <vt:lpstr>Aharoni</vt:lpstr>
      <vt:lpstr>Arial</vt:lpstr>
      <vt:lpstr>Arial Black</vt:lpstr>
      <vt:lpstr>Arial Rounded MT Bold</vt:lpstr>
      <vt:lpstr>Batang</vt:lpstr>
      <vt:lpstr>Bodoni MT Black</vt:lpstr>
      <vt:lpstr>Bradley Hand ITC</vt:lpstr>
      <vt:lpstr>Calibri</vt:lpstr>
      <vt:lpstr>Calibri Light</vt:lpstr>
      <vt:lpstr>Georgia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</dc:creator>
  <cp:lastModifiedBy>Brittainy Banwart</cp:lastModifiedBy>
  <cp:revision>739</cp:revision>
  <cp:lastPrinted>2019-08-26T19:55:02Z</cp:lastPrinted>
  <dcterms:created xsi:type="dcterms:W3CDTF">2015-12-21T19:51:03Z</dcterms:created>
  <dcterms:modified xsi:type="dcterms:W3CDTF">2019-08-26T20:00:34Z</dcterms:modified>
</cp:coreProperties>
</file>